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8" r:id="rId2"/>
    <p:sldId id="259" r:id="rId3"/>
    <p:sldId id="380" r:id="rId4"/>
    <p:sldId id="382" r:id="rId5"/>
    <p:sldId id="383" r:id="rId6"/>
    <p:sldId id="384" r:id="rId7"/>
    <p:sldId id="385" r:id="rId8"/>
    <p:sldId id="386" r:id="rId9"/>
    <p:sldId id="387" r:id="rId10"/>
    <p:sldId id="388" r:id="rId11"/>
    <p:sldId id="325" r:id="rId12"/>
    <p:sldId id="390" r:id="rId13"/>
    <p:sldId id="314" r:id="rId14"/>
    <p:sldId id="315" r:id="rId15"/>
    <p:sldId id="306" r:id="rId16"/>
    <p:sldId id="346" r:id="rId17"/>
    <p:sldId id="347" r:id="rId18"/>
    <p:sldId id="392" r:id="rId19"/>
    <p:sldId id="393" r:id="rId20"/>
    <p:sldId id="394" r:id="rId21"/>
    <p:sldId id="395" r:id="rId22"/>
    <p:sldId id="396" r:id="rId23"/>
    <p:sldId id="398" r:id="rId24"/>
    <p:sldId id="397" r:id="rId25"/>
    <p:sldId id="260" r:id="rId26"/>
    <p:sldId id="330" r:id="rId27"/>
    <p:sldId id="391" r:id="rId28"/>
    <p:sldId id="305" r:id="rId29"/>
    <p:sldId id="272" r:id="rId30"/>
    <p:sldId id="282" r:id="rId31"/>
    <p:sldId id="338" r:id="rId32"/>
    <p:sldId id="274" r:id="rId33"/>
    <p:sldId id="400" r:id="rId34"/>
    <p:sldId id="40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Fairhurst" initials="PF" lastIdx="2" clrIdx="0">
    <p:extLst>
      <p:ext uri="{19B8F6BF-5375-455C-9EA6-DF929625EA0E}">
        <p15:presenceInfo xmlns:p15="http://schemas.microsoft.com/office/powerpoint/2012/main" userId="S-1-5-21-1531108181-3683089376-3301072873-2096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EA"/>
    <a:srgbClr val="187416"/>
    <a:srgbClr val="24AB21"/>
    <a:srgbClr val="1508B8"/>
    <a:srgbClr val="92D050"/>
    <a:srgbClr val="9F9765"/>
    <a:srgbClr val="B8A584"/>
    <a:srgbClr val="D6C194"/>
    <a:srgbClr val="F2E0D1"/>
    <a:srgbClr val="B058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72192" autoAdjust="0"/>
  </p:normalViewPr>
  <p:slideViewPr>
    <p:cSldViewPr snapToGrid="0">
      <p:cViewPr varScale="1">
        <p:scale>
          <a:sx n="79" d="100"/>
          <a:sy n="79" d="100"/>
        </p:scale>
        <p:origin x="2502" y="96"/>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3BC92B-20E3-4759-9EA2-4291CE070368}" type="datetimeFigureOut">
              <a:rPr lang="en-GB" smtClean="0"/>
              <a:t>19/10/2022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7C73D-9F36-4409-AC4D-B1068866F4E0}" type="slidenum">
              <a:rPr lang="en-GB" smtClean="0"/>
              <a:t>‹#›</a:t>
            </a:fld>
            <a:endParaRPr lang="en-GB"/>
          </a:p>
        </p:txBody>
      </p:sp>
    </p:spTree>
    <p:extLst>
      <p:ext uri="{BB962C8B-B14F-4D97-AF65-F5344CB8AC3E}">
        <p14:creationId xmlns:p14="http://schemas.microsoft.com/office/powerpoint/2010/main" val="2544129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spcAft>
                <a:spcPts val="600"/>
              </a:spcAft>
            </a:pPr>
            <a:r>
              <a:rPr lang="en-GB" sz="2800" b="0" i="0" dirty="0">
                <a:latin typeface="Verdana" panose="020B0604030504040204" pitchFamily="34" charset="0"/>
                <a:ea typeface="Verdana" panose="020B0604030504040204" pitchFamily="34" charset="0"/>
              </a:rPr>
              <a:t>The boxes containing</a:t>
            </a:r>
            <a:r>
              <a:rPr lang="en-GB" sz="2800" b="0" i="0" baseline="0" dirty="0">
                <a:latin typeface="Verdana" panose="020B0604030504040204" pitchFamily="34" charset="0"/>
                <a:ea typeface="Verdana" panose="020B0604030504040204" pitchFamily="34" charset="0"/>
              </a:rPr>
              <a:t> the titles of the diagnostic question</a:t>
            </a:r>
            <a:r>
              <a:rPr lang="en-GB" sz="2000" b="0" i="0" baseline="0" dirty="0">
                <a:latin typeface="+mn-lt"/>
                <a:ea typeface="+mn-ea"/>
              </a:rPr>
              <a:t>s and response activities are clickable links that will take you to the starting slide for each activity in this presentation.</a:t>
            </a:r>
          </a:p>
          <a:p>
            <a:pPr algn="l">
              <a:spcAft>
                <a:spcPts val="600"/>
              </a:spcAft>
            </a:pPr>
            <a:endParaRPr lang="en-GB" sz="2000" b="0" i="0" baseline="0" dirty="0">
              <a:solidFill>
                <a:schemeClr val="tx1"/>
              </a:solidFill>
              <a:latin typeface="+mn-lt"/>
              <a:ea typeface="+mn-ea"/>
            </a:endParaRPr>
          </a:p>
          <a:p>
            <a:pPr marL="171450" indent="-171450" algn="l">
              <a:spcAft>
                <a:spcPts val="600"/>
              </a:spcAft>
              <a:buFont typeface="Arial" panose="020B0604020202020204" pitchFamily="34" charset="0"/>
              <a:buChar char="•"/>
            </a:pPr>
            <a:r>
              <a:rPr lang="en-GB" sz="2000" b="0" i="0" baseline="0" dirty="0">
                <a:solidFill>
                  <a:schemeClr val="tx1"/>
                </a:solidFill>
                <a:latin typeface="+mn-lt"/>
                <a:ea typeface="+mn-ea"/>
              </a:rPr>
              <a:t>In edit mode, hold down the Ctrl key and left-click the box.</a:t>
            </a:r>
          </a:p>
          <a:p>
            <a:pPr marL="171450" indent="-171450" algn="l">
              <a:spcAft>
                <a:spcPts val="600"/>
              </a:spcAft>
              <a:buFont typeface="Arial" panose="020B0604020202020204" pitchFamily="34" charset="0"/>
              <a:buChar char="•"/>
            </a:pPr>
            <a:r>
              <a:rPr lang="en-GB" sz="2000" b="0" i="0" baseline="0" dirty="0">
                <a:solidFill>
                  <a:schemeClr val="tx1"/>
                </a:solidFill>
                <a:latin typeface="+mn-lt"/>
                <a:ea typeface="+mn-ea"/>
              </a:rPr>
              <a:t>In slide show mode, simply left-click the box.</a:t>
            </a:r>
          </a:p>
          <a:p>
            <a:pPr algn="l">
              <a:spcAft>
                <a:spcPts val="600"/>
              </a:spcAft>
            </a:pPr>
            <a:endParaRPr lang="en-GB" sz="2000" b="0" i="0" baseline="0" dirty="0">
              <a:solidFill>
                <a:schemeClr val="tx1"/>
              </a:solidFill>
              <a:latin typeface="+mn-lt"/>
              <a:ea typeface="+mn-ea"/>
            </a:endParaRPr>
          </a:p>
          <a:p>
            <a:pPr algn="l">
              <a:spcAft>
                <a:spcPts val="600"/>
              </a:spcAft>
            </a:pPr>
            <a:r>
              <a:rPr lang="en-GB" sz="2000" b="0" i="0" baseline="0" dirty="0">
                <a:solidFill>
                  <a:schemeClr val="tx1"/>
                </a:solidFill>
              </a:rPr>
              <a:t>Click the ‘Home’ button at the top right of the final slide of each activity to return here.</a:t>
            </a:r>
          </a:p>
        </p:txBody>
      </p:sp>
      <p:sp>
        <p:nvSpPr>
          <p:cNvPr id="4" name="Slide Number Placeholder 3"/>
          <p:cNvSpPr>
            <a:spLocks noGrp="1"/>
          </p:cNvSpPr>
          <p:nvPr>
            <p:ph type="sldNum" sz="quarter" idx="10"/>
          </p:nvPr>
        </p:nvSpPr>
        <p:spPr/>
        <p:txBody>
          <a:bodyPr/>
          <a:lstStyle/>
          <a:p>
            <a:fld id="{6DE7C73D-9F36-4409-AC4D-B1068866F4E0}" type="slidenum">
              <a:rPr lang="en-GB" smtClean="0"/>
              <a:t>1</a:t>
            </a:fld>
            <a:endParaRPr lang="en-GB"/>
          </a:p>
        </p:txBody>
      </p:sp>
    </p:spTree>
    <p:extLst>
      <p:ext uri="{BB962C8B-B14F-4D97-AF65-F5344CB8AC3E}">
        <p14:creationId xmlns:p14="http://schemas.microsoft.com/office/powerpoint/2010/main" val="79577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10</a:t>
            </a:fld>
            <a:endParaRPr lang="en-GB"/>
          </a:p>
        </p:txBody>
      </p:sp>
    </p:spTree>
    <p:extLst>
      <p:ext uri="{BB962C8B-B14F-4D97-AF65-F5344CB8AC3E}">
        <p14:creationId xmlns:p14="http://schemas.microsoft.com/office/powerpoint/2010/main" val="902760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kern="1200" dirty="0">
                <a:solidFill>
                  <a:schemeClr val="tx1"/>
                </a:solidFill>
                <a:effectLst/>
                <a:latin typeface="+mn-lt"/>
                <a:ea typeface="+mn-ea"/>
                <a:cs typeface="+mn-cs"/>
              </a:rPr>
              <a:t>describe what happens to the motion of objects colliding head on. </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the cannon exerts a bigger force on the cannonball than vice-versa; and because the cannon is so massive it does not move, despite the force on it.</a:t>
            </a:r>
          </a:p>
          <a:p>
            <a:r>
              <a:rPr lang="en-GB" sz="1800" b="1" kern="1200" baseline="0" dirty="0">
                <a:solidFill>
                  <a:schemeClr val="tx1"/>
                </a:solidFill>
                <a:effectLst/>
                <a:latin typeface="Calibri" panose="020F0502020204030204" pitchFamily="34" charset="0"/>
                <a:ea typeface="+mn-ea"/>
                <a:cs typeface="Arial" panose="020B0604020202020204" pitchFamily="34" charset="0"/>
              </a:rPr>
              <a:t>Avoid saying: </a:t>
            </a:r>
            <a:r>
              <a:rPr lang="en-GB" sz="1800" kern="1200" baseline="0" dirty="0">
                <a:solidFill>
                  <a:schemeClr val="tx1"/>
                </a:solidFill>
                <a:effectLst/>
                <a:latin typeface="Calibri" panose="020F0502020204030204" pitchFamily="34" charset="0"/>
                <a:ea typeface="+mn-ea"/>
                <a:cs typeface="Arial" panose="020B0604020202020204" pitchFamily="34" charset="0"/>
              </a:rPr>
              <a:t>an object has force.</a:t>
            </a:r>
          </a:p>
          <a:p>
            <a:r>
              <a:rPr lang="en-GB" sz="1800" b="1" kern="1200" baseline="0" dirty="0">
                <a:solidFill>
                  <a:schemeClr val="tx1"/>
                </a:solidFill>
                <a:effectLst/>
                <a:latin typeface="Calibri" panose="020F0502020204030204" pitchFamily="34" charset="0"/>
                <a:ea typeface="+mn-ea"/>
                <a:cs typeface="Arial" panose="020B0604020202020204" pitchFamily="34" charset="0"/>
              </a:rPr>
              <a:t>Do say:</a:t>
            </a:r>
            <a:r>
              <a:rPr lang="en-GB" sz="1800" b="0" kern="1200" baseline="0" dirty="0">
                <a:solidFill>
                  <a:schemeClr val="tx1"/>
                </a:solidFill>
                <a:effectLst/>
                <a:latin typeface="Calibri" panose="020F0502020204030204" pitchFamily="34" charset="0"/>
                <a:ea typeface="+mn-ea"/>
                <a:cs typeface="Arial" panose="020B0604020202020204" pitchFamily="34" charset="0"/>
              </a:rPr>
              <a:t> an </a:t>
            </a:r>
            <a:r>
              <a:rPr lang="en-GB" sz="1800" kern="1200" baseline="0" dirty="0">
                <a:solidFill>
                  <a:schemeClr val="tx1"/>
                </a:solidFill>
                <a:effectLst/>
                <a:latin typeface="Calibri" panose="020F0502020204030204" pitchFamily="34" charset="0"/>
                <a:ea typeface="+mn-ea"/>
                <a:cs typeface="Arial" panose="020B0604020202020204" pitchFamily="34" charset="0"/>
              </a:rPr>
              <a:t>object has momentum, mass or speed (or velocity).</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Image of ‘BOOM’ by </a:t>
            </a:r>
            <a:r>
              <a:rPr lang="en-GB" sz="1200" b="0" i="1" baseline="0" dirty="0" err="1">
                <a:solidFill>
                  <a:schemeClr val="tx1"/>
                </a:solidFill>
              </a:rPr>
              <a:t>aitoff</a:t>
            </a:r>
            <a:r>
              <a:rPr lang="en-GB" sz="1200" b="0" i="1" baseline="0" dirty="0">
                <a:solidFill>
                  <a:schemeClr val="tx1"/>
                </a:solidFill>
              </a:rPr>
              <a:t> from </a:t>
            </a:r>
            <a:r>
              <a:rPr lang="en-GB" sz="1200" b="0" i="1" baseline="0" dirty="0" err="1">
                <a:solidFill>
                  <a:schemeClr val="tx1"/>
                </a:solidFill>
              </a:rPr>
              <a:t>Pixabay</a:t>
            </a:r>
            <a:r>
              <a:rPr lang="en-GB" sz="1200" b="0" i="1" baseline="0" dirty="0">
                <a:solidFill>
                  <a:schemeClr val="tx1"/>
                </a:solidFill>
              </a:rPr>
              <a:t>.</a:t>
            </a:r>
          </a:p>
        </p:txBody>
      </p:sp>
      <p:sp>
        <p:nvSpPr>
          <p:cNvPr id="4" name="Slide Number Placeholder 3"/>
          <p:cNvSpPr>
            <a:spLocks noGrp="1"/>
          </p:cNvSpPr>
          <p:nvPr>
            <p:ph type="sldNum" sz="quarter" idx="10"/>
          </p:nvPr>
        </p:nvSpPr>
        <p:spPr/>
        <p:txBody>
          <a:bodyPr/>
          <a:lstStyle/>
          <a:p>
            <a:fld id="{3AA9A9C8-D01D-4035-9878-655F50F97496}" type="slidenum">
              <a:rPr lang="en-GB" smtClean="0"/>
              <a:t>11</a:t>
            </a:fld>
            <a:endParaRPr lang="en-GB"/>
          </a:p>
        </p:txBody>
      </p:sp>
    </p:spTree>
    <p:extLst>
      <p:ext uri="{BB962C8B-B14F-4D97-AF65-F5344CB8AC3E}">
        <p14:creationId xmlns:p14="http://schemas.microsoft.com/office/powerpoint/2010/main" val="393230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answers: </a:t>
            </a:r>
            <a:r>
              <a:rPr lang="en-GB" sz="1200" b="0" i="0" baseline="0" dirty="0">
                <a:solidFill>
                  <a:schemeClr val="tx1"/>
                </a:solidFill>
              </a:rPr>
              <a:t>statements B and D are right; and statements A and C are wrong.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12</a:t>
            </a:fld>
            <a:endParaRPr lang="en-GB"/>
          </a:p>
        </p:txBody>
      </p:sp>
    </p:spTree>
    <p:extLst>
      <p:ext uri="{BB962C8B-B14F-4D97-AF65-F5344CB8AC3E}">
        <p14:creationId xmlns:p14="http://schemas.microsoft.com/office/powerpoint/2010/main" val="569084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dirty="0">
                    <a:solidFill>
                      <a:schemeClr val="tx1"/>
                    </a:solidFill>
                    <a:latin typeface="Verdana" panose="020B0604030504040204" pitchFamily="34" charset="0"/>
                    <a:ea typeface="Verdana" panose="020B0604030504040204" pitchFamily="34" charset="0"/>
                  </a:rPr>
                  <a:t>determine changes of momentum, </a:t>
                </a:r>
                <a:r>
                  <a:rPr lang="en-GB" sz="1800" dirty="0" err="1">
                    <a:solidFill>
                      <a:schemeClr val="tx1"/>
                    </a:solidFill>
                    <a:latin typeface="Verdana" panose="020B0604030504040204" pitchFamily="34" charset="0"/>
                    <a:ea typeface="Verdana" panose="020B0604030504040204" pitchFamily="34" charset="0"/>
                  </a:rPr>
                  <a:t>Δp</a:t>
                </a:r>
                <a14:m>
                  <m:oMath xmlns:m="http://schemas.openxmlformats.org/officeDocument/2006/math">
                    <m:r>
                      <a:rPr lang="en-GB" sz="1800" b="1" i="1">
                        <a:effectLst/>
                        <a:latin typeface="Cambria Math" panose="02040503050406030204" pitchFamily="18" charset="0"/>
                        <a:ea typeface="Calibri" panose="020F0502020204030204" pitchFamily="34" charset="0"/>
                        <a:cs typeface="Calibri" panose="020F0502020204030204" pitchFamily="34" charset="0"/>
                      </a:rPr>
                      <m:t>.</m:t>
                    </m:r>
                  </m:oMath>
                </a14:m>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b="0" kern="1200" dirty="0">
                    <a:solidFill>
                      <a:schemeClr val="tx1"/>
                    </a:solidFill>
                    <a:effectLst/>
                    <a:latin typeface="+mn-lt"/>
                    <a:ea typeface="+mn-ea"/>
                    <a:cs typeface="+mn-cs"/>
                  </a:rPr>
                  <a:t> momentum</a:t>
                </a:r>
                <a:r>
                  <a:rPr lang="en-GB" sz="1200" b="0" kern="1200" baseline="0" dirty="0">
                    <a:solidFill>
                      <a:schemeClr val="tx1"/>
                    </a:solidFill>
                    <a:effectLst/>
                    <a:latin typeface="+mn-lt"/>
                    <a:ea typeface="+mn-ea"/>
                    <a:cs typeface="+mn-cs"/>
                  </a:rPr>
                  <a:t> does not depend on the direction of motion; </a:t>
                </a:r>
                <a:r>
                  <a:rPr lang="en-GB" sz="1200" b="0" kern="1200" dirty="0">
                    <a:solidFill>
                      <a:schemeClr val="tx1"/>
                    </a:solidFill>
                    <a:effectLst/>
                    <a:latin typeface="+mn-lt"/>
                    <a:ea typeface="+mn-ea"/>
                    <a:cs typeface="+mn-cs"/>
                  </a:rPr>
                  <a:t>the momentum</a:t>
                </a:r>
                <a:r>
                  <a:rPr lang="en-GB" sz="1200" b="0" kern="1200" baseline="0" dirty="0">
                    <a:solidFill>
                      <a:schemeClr val="tx1"/>
                    </a:solidFill>
                    <a:effectLst/>
                    <a:latin typeface="+mn-lt"/>
                    <a:ea typeface="+mn-ea"/>
                    <a:cs typeface="+mn-cs"/>
                  </a:rPr>
                  <a:t> of a single object is conserved in a collision.</a:t>
                </a:r>
              </a:p>
              <a:p>
                <a:r>
                  <a:rPr lang="en-GB" sz="1200" b="1" kern="1200" baseline="0" dirty="0">
                    <a:solidFill>
                      <a:schemeClr val="tx1"/>
                    </a:solidFill>
                    <a:effectLst/>
                    <a:latin typeface="+mn-lt"/>
                    <a:ea typeface="+mn-ea"/>
                    <a:cs typeface="+mn-cs"/>
                  </a:rPr>
                  <a:t>Avoid saying: </a:t>
                </a:r>
                <a:r>
                  <a:rPr lang="en-GB" sz="1200" b="0" kern="1200" baseline="0" dirty="0">
                    <a:solidFill>
                      <a:schemeClr val="tx1"/>
                    </a:solidFill>
                    <a:effectLst/>
                    <a:latin typeface="+mn-lt"/>
                    <a:ea typeface="+mn-ea"/>
                    <a:cs typeface="+mn-cs"/>
                  </a:rPr>
                  <a:t>the ball has a momentum of 1.2 kg m/s.</a:t>
                </a:r>
              </a:p>
              <a:p>
                <a:r>
                  <a:rPr lang="en-GB" sz="1200" b="1" i="0" kern="1200" baseline="0" dirty="0">
                    <a:solidFill>
                      <a:schemeClr val="tx1"/>
                    </a:solidFill>
                    <a:effectLst/>
                    <a:latin typeface="+mn-lt"/>
                    <a:ea typeface="+mn-ea"/>
                    <a:cs typeface="+mn-cs"/>
                  </a:rPr>
                  <a:t>Do say: </a:t>
                </a:r>
                <a:r>
                  <a:rPr lang="en-GB" sz="1200" b="0" i="0" kern="1200" baseline="0" dirty="0">
                    <a:solidFill>
                      <a:schemeClr val="tx1"/>
                    </a:solidFill>
                    <a:effectLst/>
                    <a:latin typeface="+mn-lt"/>
                    <a:ea typeface="+mn-ea"/>
                    <a:cs typeface="+mn-cs"/>
                  </a:rPr>
                  <a:t>the ball has a momentum of 1.2 kg m/s upwards/downwards.</a:t>
                </a:r>
                <a:endParaRPr lang="en-GB" sz="1200" b="0" i="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Image of basketball by </a:t>
                </a:r>
                <a:r>
                  <a:rPr lang="en-GB" sz="1200" b="0" i="1" baseline="0" dirty="0" err="1">
                    <a:solidFill>
                      <a:schemeClr val="tx1"/>
                    </a:solidFill>
                  </a:rPr>
                  <a:t>OpenClipart</a:t>
                </a:r>
                <a:r>
                  <a:rPr lang="en-GB" sz="1200" b="0" i="1" baseline="0" dirty="0">
                    <a:solidFill>
                      <a:schemeClr val="tx1"/>
                    </a:solidFill>
                  </a:rPr>
                  <a:t>-Vectors from </a:t>
                </a:r>
                <a:r>
                  <a:rPr lang="en-GB" sz="1200" b="0" i="1" baseline="0" dirty="0" err="1">
                    <a:solidFill>
                      <a:schemeClr val="tx1"/>
                    </a:solidFill>
                  </a:rPr>
                  <a:t>Pixabay</a:t>
                </a:r>
                <a:r>
                  <a:rPr lang="en-GB" sz="1200" b="0" i="1" baseline="0" dirty="0">
                    <a:solidFill>
                      <a:schemeClr val="tx1"/>
                    </a:solidFill>
                  </a:rPr>
                  <a:t>.</a:t>
                </a:r>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dirty="0">
                    <a:effectLst/>
                    <a:latin typeface="Calibri" panose="020F0502020204030204" pitchFamily="34" charset="0"/>
                    <a:ea typeface="Calibri" panose="020F0502020204030204" pitchFamily="34" charset="0"/>
                  </a:rPr>
                  <a:t>Calculate the change in the momentum of an object from the force acting on it for a given time using the equation </a:t>
                </a:r>
                <a:r>
                  <a:rPr lang="en-GB" sz="1800" b="1" i="0">
                    <a:effectLst/>
                    <a:latin typeface="Cambria Math" panose="02040503050406030204" pitchFamily="18" charset="0"/>
                    <a:ea typeface="Calibri" panose="020F0502020204030204" pitchFamily="34" charset="0"/>
                    <a:cs typeface="Calibri" panose="020F0502020204030204" pitchFamily="34" charset="0"/>
                  </a:rPr>
                  <a:t>𝑭</a:t>
                </a:r>
                <a:r>
                  <a:rPr lang="en-GB" sz="1800" i="0">
                    <a:effectLst/>
                    <a:latin typeface="Cambria Math" panose="02040503050406030204" pitchFamily="18" charset="0"/>
                    <a:ea typeface="Calibri" panose="020F0502020204030204" pitchFamily="34" charset="0"/>
                    <a:cs typeface="Calibri" panose="020F0502020204030204" pitchFamily="34" charset="0"/>
                  </a:rPr>
                  <a:t>=Δ</a:t>
                </a:r>
                <a:r>
                  <a:rPr lang="en-GB" sz="1800" b="1" i="0">
                    <a:effectLst/>
                    <a:latin typeface="Cambria Math" panose="02040503050406030204" pitchFamily="18" charset="0"/>
                    <a:ea typeface="Calibri" panose="020F0502020204030204" pitchFamily="34" charset="0"/>
                    <a:cs typeface="Calibri" panose="020F0502020204030204" pitchFamily="34" charset="0"/>
                  </a:rPr>
                  <a:t>𝒑/</a:t>
                </a:r>
                <a:r>
                  <a:rPr lang="en-GB" sz="1800" i="0">
                    <a:effectLst/>
                    <a:latin typeface="Cambria Math" panose="02040503050406030204" pitchFamily="18" charset="0"/>
                    <a:ea typeface="Calibri" panose="020F0502020204030204" pitchFamily="34" charset="0"/>
                    <a:cs typeface="Calibri" panose="020F0502020204030204" pitchFamily="34" charset="0"/>
                  </a:rPr>
                  <a:t>Δ𝑡</a:t>
                </a:r>
                <a:r>
                  <a:rPr lang="en-GB" sz="1800" b="1" i="0">
                    <a:effectLst/>
                    <a:latin typeface="Cambria Math" panose="02040503050406030204" pitchFamily="18" charset="0"/>
                    <a:ea typeface="Calibri" panose="020F0502020204030204" pitchFamily="34" charset="0"/>
                    <a:cs typeface="Calibri" panose="020F0502020204030204" pitchFamily="34" charset="0"/>
                  </a:rPr>
                  <a:t>.</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800" dirty="0">
                    <a:effectLst/>
                    <a:latin typeface="Calibri" panose="020F0502020204030204" pitchFamily="34" charset="0"/>
                    <a:ea typeface="Calibri" panose="020F0502020204030204" pitchFamily="34" charset="0"/>
                    <a:cs typeface="Arial" panose="020B0604020202020204" pitchFamily="34" charset="0"/>
                  </a:rPr>
                  <a:t>Students do not understand Newton’s third law and how it is related to momentum change and the conservation of momentum. They find questions involving impulse and change in momentum more difficult than the ‘special case’ questions where momentum is conserved.</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13</a:t>
            </a:fld>
            <a:endParaRPr lang="en-GB"/>
          </a:p>
        </p:txBody>
      </p:sp>
    </p:spTree>
    <p:extLst>
      <p:ext uri="{BB962C8B-B14F-4D97-AF65-F5344CB8AC3E}">
        <p14:creationId xmlns:p14="http://schemas.microsoft.com/office/powerpoint/2010/main" val="2139740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14</a:t>
            </a:fld>
            <a:endParaRPr lang="en-GB"/>
          </a:p>
        </p:txBody>
      </p:sp>
    </p:spTree>
    <p:extLst>
      <p:ext uri="{BB962C8B-B14F-4D97-AF65-F5344CB8AC3E}">
        <p14:creationId xmlns:p14="http://schemas.microsoft.com/office/powerpoint/2010/main" val="520380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and use the relationship between force, change in momentum and time the force is acting.</a:t>
                </a: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the </a:t>
                </a:r>
                <a:r>
                  <a:rPr lang="en-GB" sz="1800" dirty="0">
                    <a:effectLst/>
                    <a:latin typeface="Calibri" panose="020F0502020204030204" pitchFamily="34" charset="0"/>
                    <a:ea typeface="Calibri" panose="020F0502020204030204" pitchFamily="34" charset="0"/>
                    <a:cs typeface="Arial" panose="020B0604020202020204" pitchFamily="34" charset="0"/>
                  </a:rPr>
                  <a:t>energy an object has because it is moving is the same thing as momentum; and the terms energy and momentum are used interchangeably.</a:t>
                </a:r>
              </a:p>
              <a:p>
                <a:r>
                  <a:rPr lang="en-GB" sz="1800" b="1" kern="1200" baseline="0" dirty="0">
                    <a:solidFill>
                      <a:schemeClr val="tx1"/>
                    </a:solidFill>
                    <a:effectLst/>
                    <a:latin typeface="Calibri" panose="020F0502020204030204" pitchFamily="34" charset="0"/>
                    <a:ea typeface="+mn-ea"/>
                    <a:cs typeface="Arial" panose="020B0604020202020204" pitchFamily="34" charset="0"/>
                  </a:rPr>
                  <a:t>Avoid saying: </a:t>
                </a:r>
                <a:r>
                  <a:rPr lang="en-GB" sz="1800" b="0" kern="1200" baseline="0" dirty="0">
                    <a:solidFill>
                      <a:schemeClr val="tx1"/>
                    </a:solidFill>
                    <a:effectLst/>
                    <a:latin typeface="Calibri" panose="020F0502020204030204" pitchFamily="34" charset="0"/>
                    <a:ea typeface="+mn-ea"/>
                    <a:cs typeface="Arial" panose="020B0604020202020204" pitchFamily="34" charset="0"/>
                  </a:rPr>
                  <a:t>kinetic energy.</a:t>
                </a:r>
              </a:p>
              <a:p>
                <a:r>
                  <a:rPr lang="en-GB" sz="1800" b="1" kern="1200" baseline="0" dirty="0">
                    <a:solidFill>
                      <a:schemeClr val="tx1"/>
                    </a:solidFill>
                    <a:effectLst/>
                    <a:latin typeface="Calibri" panose="020F0502020204030204" pitchFamily="34" charset="0"/>
                    <a:ea typeface="+mn-ea"/>
                    <a:cs typeface="Arial" panose="020B0604020202020204" pitchFamily="34" charset="0"/>
                  </a:rPr>
                  <a:t>Do say:</a:t>
                </a:r>
                <a:r>
                  <a:rPr lang="en-GB" sz="1800" b="0" kern="1200" baseline="0" dirty="0">
                    <a:solidFill>
                      <a:schemeClr val="tx1"/>
                    </a:solidFill>
                    <a:effectLst/>
                    <a:latin typeface="Calibri" panose="020F0502020204030204" pitchFamily="34" charset="0"/>
                    <a:ea typeface="+mn-ea"/>
                    <a:cs typeface="Arial" panose="020B0604020202020204" pitchFamily="34" charset="0"/>
                  </a:rPr>
                  <a:t> energy the minibus/elephant has because it is moving</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r>
                  <a:rPr lang="en-GB" sz="1200" b="0" i="0" baseline="0" dirty="0">
                    <a:solidFill>
                      <a:schemeClr val="tx1"/>
                    </a:solidFill>
                  </a:rPr>
                  <a:t>Image of campervan is by </a:t>
                </a:r>
                <a:r>
                  <a:rPr lang="en-GB" sz="1200" b="0" i="0" baseline="0" dirty="0" err="1">
                    <a:solidFill>
                      <a:schemeClr val="tx1"/>
                    </a:solidFill>
                  </a:rPr>
                  <a:t>OpenClipart</a:t>
                </a:r>
                <a:r>
                  <a:rPr lang="en-GB" sz="1200" b="0" i="0" baseline="0" dirty="0">
                    <a:solidFill>
                      <a:schemeClr val="tx1"/>
                    </a:solidFill>
                  </a:rPr>
                  <a:t>-Vectors from Pixabay and the elephant is by Clker-Free-Vector-Images from Pixabay. </a:t>
                </a:r>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dirty="0">
                    <a:effectLst/>
                    <a:latin typeface="Calibri" panose="020F0502020204030204" pitchFamily="34" charset="0"/>
                    <a:ea typeface="Calibri" panose="020F0502020204030204" pitchFamily="34" charset="0"/>
                  </a:rPr>
                  <a:t>Calculate momentum using </a:t>
                </a:r>
                <a:r>
                  <a:rPr lang="en-GB" sz="1800" b="1" i="0">
                    <a:effectLst/>
                    <a:latin typeface="Cambria Math" panose="02040503050406030204" pitchFamily="18" charset="0"/>
                    <a:ea typeface="Calibri" panose="020F0502020204030204" pitchFamily="34" charset="0"/>
                    <a:cs typeface="Calibri" panose="020F0502020204030204" pitchFamily="34" charset="0"/>
                  </a:rPr>
                  <a:t>𝒑</a:t>
                </a:r>
                <a:r>
                  <a:rPr lang="en-GB" sz="1800" i="0">
                    <a:effectLst/>
                    <a:latin typeface="Cambria Math" panose="02040503050406030204" pitchFamily="18" charset="0"/>
                    <a:ea typeface="Calibri" panose="020F0502020204030204" pitchFamily="34" charset="0"/>
                    <a:cs typeface="Calibri" panose="020F0502020204030204" pitchFamily="34" charset="0"/>
                  </a:rPr>
                  <a:t>=𝑚 </a:t>
                </a:r>
                <a:r>
                  <a:rPr lang="en-GB" sz="1800" b="1" i="0">
                    <a:effectLst/>
                    <a:latin typeface="Cambria Math" panose="02040503050406030204" pitchFamily="18" charset="0"/>
                    <a:ea typeface="Calibri" panose="020F0502020204030204" pitchFamily="34" charset="0"/>
                    <a:cs typeface="Calibri" panose="020F0502020204030204" pitchFamily="34" charset="0"/>
                  </a:rPr>
                  <a:t>𝒗.</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800" dirty="0">
                    <a:effectLst/>
                    <a:latin typeface="Calibri" panose="020F0502020204030204" pitchFamily="34" charset="0"/>
                    <a:ea typeface="Calibri" panose="020F0502020204030204" pitchFamily="34" charset="0"/>
                    <a:cs typeface="Arial" panose="020B0604020202020204" pitchFamily="34" charset="0"/>
                  </a:rPr>
                  <a:t>Students may be able to use Newton’s laws, including the third law, and ideas about momentum and its conservation, when performing calculations, but a superficial knowledge of the use of formulae may mask qualitative misunderstandings and misconceptions.</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15</a:t>
            </a:fld>
            <a:endParaRPr lang="en-GB"/>
          </a:p>
        </p:txBody>
      </p:sp>
    </p:spTree>
    <p:extLst>
      <p:ext uri="{BB962C8B-B14F-4D97-AF65-F5344CB8AC3E}">
        <p14:creationId xmlns:p14="http://schemas.microsoft.com/office/powerpoint/2010/main" val="2139740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dirty="0">
                    <a:effectLst/>
                    <a:latin typeface="Calibri" panose="020F0502020204030204" pitchFamily="34" charset="0"/>
                    <a:ea typeface="Calibri" panose="020F0502020204030204" pitchFamily="34" charset="0"/>
                  </a:rPr>
                  <a:t>Calculate momentum using </a:t>
                </a:r>
                <a:r>
                  <a:rPr lang="en-GB" sz="1800" b="1" i="0">
                    <a:effectLst/>
                    <a:latin typeface="Cambria Math" panose="02040503050406030204" pitchFamily="18" charset="0"/>
                    <a:ea typeface="Calibri" panose="020F0502020204030204" pitchFamily="34" charset="0"/>
                    <a:cs typeface="Calibri" panose="020F0502020204030204" pitchFamily="34" charset="0"/>
                  </a:rPr>
                  <a:t>𝒑</a:t>
                </a:r>
                <a:r>
                  <a:rPr lang="en-GB" sz="1800" i="0">
                    <a:effectLst/>
                    <a:latin typeface="Cambria Math" panose="02040503050406030204" pitchFamily="18" charset="0"/>
                    <a:ea typeface="Calibri" panose="020F0502020204030204" pitchFamily="34" charset="0"/>
                    <a:cs typeface="Calibri" panose="020F0502020204030204" pitchFamily="34" charset="0"/>
                  </a:rPr>
                  <a:t>=𝑚 </a:t>
                </a:r>
                <a:r>
                  <a:rPr lang="en-GB" sz="1800" b="1" i="0">
                    <a:effectLst/>
                    <a:latin typeface="Cambria Math" panose="02040503050406030204" pitchFamily="18" charset="0"/>
                    <a:ea typeface="Calibri" panose="020F0502020204030204" pitchFamily="34" charset="0"/>
                    <a:cs typeface="Calibri" panose="020F0502020204030204" pitchFamily="34" charset="0"/>
                  </a:rPr>
                  <a:t>𝒗.</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800" dirty="0">
                    <a:effectLst/>
                    <a:latin typeface="Calibri" panose="020F0502020204030204" pitchFamily="34" charset="0"/>
                    <a:ea typeface="Calibri" panose="020F0502020204030204" pitchFamily="34" charset="0"/>
                    <a:cs typeface="Arial" panose="020B0604020202020204" pitchFamily="34" charset="0"/>
                  </a:rPr>
                  <a:t>Students may be able to use Newton’s laws, including the third law, and ideas about momentum and its conservation, when performing calculations, but a superficial knowledge of the use of formulae may mask qualitative misunderstandings and misconceptions.</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16</a:t>
            </a:fld>
            <a:endParaRPr lang="en-GB"/>
          </a:p>
        </p:txBody>
      </p:sp>
    </p:spTree>
    <p:extLst>
      <p:ext uri="{BB962C8B-B14F-4D97-AF65-F5344CB8AC3E}">
        <p14:creationId xmlns:p14="http://schemas.microsoft.com/office/powerpoint/2010/main" val="534009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dirty="0">
                    <a:effectLst/>
                    <a:latin typeface="Calibri" panose="020F0502020204030204" pitchFamily="34" charset="0"/>
                    <a:ea typeface="Calibri" panose="020F0502020204030204" pitchFamily="34" charset="0"/>
                  </a:rPr>
                  <a:t>Calculate momentum using </a:t>
                </a:r>
                <a:r>
                  <a:rPr lang="en-GB" sz="1800" b="1" i="0">
                    <a:effectLst/>
                    <a:latin typeface="Cambria Math" panose="02040503050406030204" pitchFamily="18" charset="0"/>
                    <a:ea typeface="Calibri" panose="020F0502020204030204" pitchFamily="34" charset="0"/>
                    <a:cs typeface="Calibri" panose="020F0502020204030204" pitchFamily="34" charset="0"/>
                  </a:rPr>
                  <a:t>𝒑</a:t>
                </a:r>
                <a:r>
                  <a:rPr lang="en-GB" sz="1800" i="0">
                    <a:effectLst/>
                    <a:latin typeface="Cambria Math" panose="02040503050406030204" pitchFamily="18" charset="0"/>
                    <a:ea typeface="Calibri" panose="020F0502020204030204" pitchFamily="34" charset="0"/>
                    <a:cs typeface="Calibri" panose="020F0502020204030204" pitchFamily="34" charset="0"/>
                  </a:rPr>
                  <a:t>=𝑚 </a:t>
                </a:r>
                <a:r>
                  <a:rPr lang="en-GB" sz="1800" b="1" i="0">
                    <a:effectLst/>
                    <a:latin typeface="Cambria Math" panose="02040503050406030204" pitchFamily="18" charset="0"/>
                    <a:ea typeface="Calibri" panose="020F0502020204030204" pitchFamily="34" charset="0"/>
                    <a:cs typeface="Calibri" panose="020F0502020204030204" pitchFamily="34" charset="0"/>
                  </a:rPr>
                  <a:t>𝒗.</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800" dirty="0">
                    <a:effectLst/>
                    <a:latin typeface="Calibri" panose="020F0502020204030204" pitchFamily="34" charset="0"/>
                    <a:ea typeface="Calibri" panose="020F0502020204030204" pitchFamily="34" charset="0"/>
                    <a:cs typeface="Arial" panose="020B0604020202020204" pitchFamily="34" charset="0"/>
                  </a:rPr>
                  <a:t>Students may be able to use Newton’s laws, including the third law, and ideas about momentum and its conservation, when performing calculations, but a superficial knowledge of the use of formulae may mask qualitative misunderstandings and misconceptions.</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17</a:t>
            </a:fld>
            <a:endParaRPr lang="en-GB"/>
          </a:p>
        </p:txBody>
      </p:sp>
    </p:spTree>
    <p:extLst>
      <p:ext uri="{BB962C8B-B14F-4D97-AF65-F5344CB8AC3E}">
        <p14:creationId xmlns:p14="http://schemas.microsoft.com/office/powerpoint/2010/main" val="40754058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and use the relationship between force, change in momentum and time the force is acting.</a:t>
            </a:r>
          </a:p>
          <a:p>
            <a:r>
              <a:rPr lang="en-GB" sz="1200" b="1" kern="1200" dirty="0">
                <a:solidFill>
                  <a:schemeClr val="tx1"/>
                </a:solidFill>
                <a:effectLst/>
                <a:latin typeface="+mn-lt"/>
                <a:ea typeface="+mn-ea"/>
                <a:cs typeface="+mn-cs"/>
              </a:rPr>
              <a:t>Common misunderstandings: </a:t>
            </a:r>
            <a:r>
              <a:rPr lang="en-GB" sz="1200" b="0" kern="1200" dirty="0">
                <a:solidFill>
                  <a:schemeClr val="tx1"/>
                </a:solidFill>
                <a:effectLst/>
                <a:latin typeface="+mn-lt"/>
                <a:ea typeface="+mn-ea"/>
                <a:cs typeface="+mn-cs"/>
              </a:rPr>
              <a:t>an ability to calculate correctly with an equation automatically means that the relationships involved are understood.</a:t>
            </a:r>
            <a:endParaRPr lang="en-GB" sz="1200" b="0" kern="1200" baseline="0" dirty="0">
              <a:solidFill>
                <a:schemeClr val="tx1"/>
              </a:solidFill>
              <a:effectLst/>
              <a:latin typeface="+mn-lt"/>
              <a:ea typeface="+mn-ea"/>
              <a:cs typeface="+mn-cs"/>
            </a:endParaRPr>
          </a:p>
          <a:p>
            <a:r>
              <a:rPr lang="en-GB" sz="1200" b="1" i="0" kern="1200" baseline="0" dirty="0">
                <a:solidFill>
                  <a:schemeClr val="tx1"/>
                </a:solidFill>
                <a:effectLst/>
                <a:latin typeface="+mn-lt"/>
                <a:ea typeface="+mn-ea"/>
                <a:cs typeface="+mn-cs"/>
              </a:rPr>
              <a:t>Do say: </a:t>
            </a:r>
            <a:r>
              <a:rPr lang="en-GB" sz="1200" b="0" i="0" kern="1200" baseline="0" dirty="0">
                <a:solidFill>
                  <a:schemeClr val="tx1"/>
                </a:solidFill>
                <a:effectLst/>
                <a:latin typeface="+mn-lt"/>
                <a:ea typeface="+mn-ea"/>
                <a:cs typeface="+mn-cs"/>
              </a:rPr>
              <a:t>the force of the sand acts on the bike to change its momentum.</a:t>
            </a:r>
          </a:p>
          <a:p>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a:p>
            <a:r>
              <a:rPr lang="en-GB" dirty="0"/>
              <a:t>Image of bicycle by </a:t>
            </a:r>
            <a:r>
              <a:rPr lang="en-GB" dirty="0" err="1"/>
              <a:t>MilanWulf</a:t>
            </a:r>
            <a:r>
              <a:rPr lang="en-GB" dirty="0"/>
              <a:t> from Pixabay.</a:t>
            </a:r>
          </a:p>
        </p:txBody>
      </p:sp>
      <p:sp>
        <p:nvSpPr>
          <p:cNvPr id="4" name="Slide Number Placeholder 3"/>
          <p:cNvSpPr>
            <a:spLocks noGrp="1"/>
          </p:cNvSpPr>
          <p:nvPr>
            <p:ph type="sldNum" sz="quarter" idx="10"/>
          </p:nvPr>
        </p:nvSpPr>
        <p:spPr/>
        <p:txBody>
          <a:bodyPr/>
          <a:lstStyle/>
          <a:p>
            <a:fld id="{3AA9A9C8-D01D-4035-9878-655F50F97496}" type="slidenum">
              <a:rPr lang="en-GB" smtClean="0"/>
              <a:t>18</a:t>
            </a:fld>
            <a:endParaRPr lang="en-GB"/>
          </a:p>
        </p:txBody>
      </p:sp>
    </p:spTree>
    <p:extLst>
      <p:ext uri="{BB962C8B-B14F-4D97-AF65-F5344CB8AC3E}">
        <p14:creationId xmlns:p14="http://schemas.microsoft.com/office/powerpoint/2010/main" val="9586353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B</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kern="1200" dirty="0">
                    <a:solidFill>
                      <a:schemeClr val="tx1"/>
                    </a:solidFill>
                    <a:effectLst/>
                    <a:latin typeface="Calibri" panose="020F0502020204030204" pitchFamily="34" charset="0"/>
                    <a:ea typeface="+mn-ea"/>
                    <a:cs typeface="+mn-cs"/>
                  </a:rPr>
                  <a:t>c</a:t>
                </a:r>
                <a:r>
                  <a:rPr lang="en-GB" sz="1800" dirty="0">
                    <a:effectLst/>
                    <a:latin typeface="Calibri" panose="020F0502020204030204" pitchFamily="34" charset="0"/>
                    <a:ea typeface="Calibri" panose="020F0502020204030204" pitchFamily="34" charset="0"/>
                  </a:rPr>
                  <a:t>alculate the change in the momentum of an object from the force acting on it for a given time using the equation </a:t>
                </a:r>
                <a:r>
                  <a:rPr lang="en-GB" sz="1800" b="1" i="0">
                    <a:effectLst/>
                    <a:latin typeface="Cambria Math" panose="02040503050406030204" pitchFamily="18" charset="0"/>
                    <a:ea typeface="Calibri" panose="020F0502020204030204" pitchFamily="34" charset="0"/>
                    <a:cs typeface="Calibri" panose="020F0502020204030204" pitchFamily="34" charset="0"/>
                  </a:rPr>
                  <a:t>𝑭</a:t>
                </a:r>
                <a:r>
                  <a:rPr lang="en-GB" sz="1800" i="0">
                    <a:effectLst/>
                    <a:latin typeface="Cambria Math" panose="02040503050406030204" pitchFamily="18" charset="0"/>
                    <a:ea typeface="Calibri" panose="020F0502020204030204" pitchFamily="34" charset="0"/>
                    <a:cs typeface="Calibri" panose="020F0502020204030204" pitchFamily="34" charset="0"/>
                  </a:rPr>
                  <a:t>=Δ</a:t>
                </a:r>
                <a:r>
                  <a:rPr lang="en-GB" sz="1800" b="1" i="0">
                    <a:effectLst/>
                    <a:latin typeface="Cambria Math" panose="02040503050406030204" pitchFamily="18" charset="0"/>
                    <a:ea typeface="Calibri" panose="020F0502020204030204" pitchFamily="34" charset="0"/>
                    <a:cs typeface="Calibri" panose="020F0502020204030204" pitchFamily="34" charset="0"/>
                  </a:rPr>
                  <a:t>𝒑/</a:t>
                </a:r>
                <a:r>
                  <a:rPr lang="en-GB" sz="1800" i="0">
                    <a:effectLst/>
                    <a:latin typeface="Cambria Math" panose="02040503050406030204" pitchFamily="18" charset="0"/>
                    <a:ea typeface="Calibri" panose="020F0502020204030204" pitchFamily="34" charset="0"/>
                    <a:cs typeface="Calibri" panose="020F0502020204030204" pitchFamily="34" charset="0"/>
                  </a:rPr>
                  <a:t>Δ𝑡</a:t>
                </a:r>
                <a:r>
                  <a:rPr lang="en-GB" sz="1800" b="1" i="0">
                    <a:effectLst/>
                    <a:latin typeface="Cambria Math" panose="02040503050406030204" pitchFamily="18" charset="0"/>
                    <a:ea typeface="Calibri" panose="020F0502020204030204" pitchFamily="34" charset="0"/>
                    <a:cs typeface="Calibri" panose="020F0502020204030204" pitchFamily="34" charset="0"/>
                  </a:rPr>
                  <a:t>.</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200" dirty="0">
                    <a:effectLst/>
                    <a:latin typeface="Calibri" panose="020F0502020204030204" pitchFamily="34" charset="0"/>
                    <a:ea typeface="Calibri" panose="020F0502020204030204" pitchFamily="34" charset="0"/>
                    <a:cs typeface="Arial" panose="020B0604020202020204" pitchFamily="34" charset="0"/>
                  </a:rPr>
                  <a:t>Students do not understand Newton’s third law and how it is related to momentum change and the conservation of momentum. They find questions involving impulse and change in momentum more difficult than the ‘special case’ questions where momentum is conserved.</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19</a:t>
            </a:fld>
            <a:endParaRPr lang="en-GB"/>
          </a:p>
        </p:txBody>
      </p:sp>
    </p:spTree>
    <p:extLst>
      <p:ext uri="{BB962C8B-B14F-4D97-AF65-F5344CB8AC3E}">
        <p14:creationId xmlns:p14="http://schemas.microsoft.com/office/powerpoint/2010/main" val="1716576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2</a:t>
            </a:fld>
            <a:endParaRPr lang="en-GB"/>
          </a:p>
        </p:txBody>
      </p:sp>
    </p:spTree>
    <p:extLst>
      <p:ext uri="{BB962C8B-B14F-4D97-AF65-F5344CB8AC3E}">
        <p14:creationId xmlns:p14="http://schemas.microsoft.com/office/powerpoint/2010/main" val="4070960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kern="1200" dirty="0">
                    <a:solidFill>
                      <a:schemeClr val="tx1"/>
                    </a:solidFill>
                    <a:effectLst/>
                    <a:latin typeface="Calibri" panose="020F0502020204030204" pitchFamily="34" charset="0"/>
                    <a:ea typeface="+mn-ea"/>
                    <a:cs typeface="+mn-cs"/>
                  </a:rPr>
                  <a:t>c</a:t>
                </a:r>
                <a:r>
                  <a:rPr lang="en-GB" sz="1800" dirty="0">
                    <a:effectLst/>
                    <a:latin typeface="Calibri" panose="020F0502020204030204" pitchFamily="34" charset="0"/>
                    <a:ea typeface="Calibri" panose="020F0502020204030204" pitchFamily="34" charset="0"/>
                  </a:rPr>
                  <a:t>alculate the change in the momentum of an object from the force acting on it for a given time using the equation </a:t>
                </a:r>
                <a:r>
                  <a:rPr lang="en-GB" sz="1800" b="1" i="0">
                    <a:effectLst/>
                    <a:latin typeface="Cambria Math" panose="02040503050406030204" pitchFamily="18" charset="0"/>
                    <a:ea typeface="Calibri" panose="020F0502020204030204" pitchFamily="34" charset="0"/>
                    <a:cs typeface="Calibri" panose="020F0502020204030204" pitchFamily="34" charset="0"/>
                  </a:rPr>
                  <a:t>𝑭</a:t>
                </a:r>
                <a:r>
                  <a:rPr lang="en-GB" sz="1800" i="0">
                    <a:effectLst/>
                    <a:latin typeface="Cambria Math" panose="02040503050406030204" pitchFamily="18" charset="0"/>
                    <a:ea typeface="Calibri" panose="020F0502020204030204" pitchFamily="34" charset="0"/>
                    <a:cs typeface="Calibri" panose="020F0502020204030204" pitchFamily="34" charset="0"/>
                  </a:rPr>
                  <a:t>=Δ</a:t>
                </a:r>
                <a:r>
                  <a:rPr lang="en-GB" sz="1800" b="1" i="0">
                    <a:effectLst/>
                    <a:latin typeface="Cambria Math" panose="02040503050406030204" pitchFamily="18" charset="0"/>
                    <a:ea typeface="Calibri" panose="020F0502020204030204" pitchFamily="34" charset="0"/>
                    <a:cs typeface="Calibri" panose="020F0502020204030204" pitchFamily="34" charset="0"/>
                  </a:rPr>
                  <a:t>𝒑/</a:t>
                </a:r>
                <a:r>
                  <a:rPr lang="en-GB" sz="1800" i="0">
                    <a:effectLst/>
                    <a:latin typeface="Cambria Math" panose="02040503050406030204" pitchFamily="18" charset="0"/>
                    <a:ea typeface="Calibri" panose="020F0502020204030204" pitchFamily="34" charset="0"/>
                    <a:cs typeface="Calibri" panose="020F0502020204030204" pitchFamily="34" charset="0"/>
                  </a:rPr>
                  <a:t>Δ𝑡</a:t>
                </a:r>
                <a:r>
                  <a:rPr lang="en-GB" sz="1800" b="1" i="0">
                    <a:effectLst/>
                    <a:latin typeface="Cambria Math" panose="02040503050406030204" pitchFamily="18" charset="0"/>
                    <a:ea typeface="Calibri" panose="020F0502020204030204" pitchFamily="34" charset="0"/>
                    <a:cs typeface="Calibri" panose="020F0502020204030204" pitchFamily="34" charset="0"/>
                  </a:rPr>
                  <a:t>.</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200" dirty="0">
                    <a:effectLst/>
                    <a:latin typeface="Calibri" panose="020F0502020204030204" pitchFamily="34" charset="0"/>
                    <a:ea typeface="Calibri" panose="020F0502020204030204" pitchFamily="34" charset="0"/>
                    <a:cs typeface="Arial" panose="020B0604020202020204" pitchFamily="34" charset="0"/>
                  </a:rPr>
                  <a:t>Students do not understand Newton’s third law and how it is related to momentum change and the conservation of momentum. They find questions involving impulse and change in momentum more difficult than the ‘special case’ questions where momentum is conserved.</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20</a:t>
            </a:fld>
            <a:endParaRPr lang="en-GB"/>
          </a:p>
        </p:txBody>
      </p:sp>
    </p:spTree>
    <p:extLst>
      <p:ext uri="{BB962C8B-B14F-4D97-AF65-F5344CB8AC3E}">
        <p14:creationId xmlns:p14="http://schemas.microsoft.com/office/powerpoint/2010/main" val="26409076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apply an understanding of F=</a:t>
            </a:r>
            <a:r>
              <a:rPr lang="en-GB" sz="1200" kern="1200" dirty="0" err="1">
                <a:solidFill>
                  <a:schemeClr val="tx1"/>
                </a:solidFill>
                <a:effectLst/>
                <a:latin typeface="+mn-lt"/>
                <a:ea typeface="+mn-ea"/>
                <a:cs typeface="+mn-cs"/>
              </a:rPr>
              <a:t>Δp</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Δt</a:t>
            </a:r>
            <a:r>
              <a:rPr lang="en-GB" sz="1200" kern="1200" dirty="0">
                <a:solidFill>
                  <a:schemeClr val="tx1"/>
                </a:solidFill>
                <a:effectLst/>
                <a:latin typeface="+mn-lt"/>
                <a:ea typeface="+mn-ea"/>
                <a:cs typeface="+mn-cs"/>
              </a:rPr>
              <a:t> to explain how forces and momentum can be controlled. </a:t>
            </a:r>
          </a:p>
          <a:p>
            <a:r>
              <a:rPr lang="en-GB" sz="1200" b="1" kern="1200" dirty="0">
                <a:solidFill>
                  <a:schemeClr val="tx1"/>
                </a:solidFill>
                <a:effectLst/>
                <a:latin typeface="+mn-lt"/>
                <a:ea typeface="+mn-ea"/>
                <a:cs typeface="+mn-cs"/>
              </a:rPr>
              <a:t>Common misunderstandings: </a:t>
            </a:r>
            <a:r>
              <a:rPr lang="en-GB" sz="1200" b="0" kern="1200" dirty="0">
                <a:solidFill>
                  <a:schemeClr val="tx1"/>
                </a:solidFill>
                <a:effectLst/>
                <a:latin typeface="+mn-lt"/>
                <a:ea typeface="+mn-ea"/>
                <a:cs typeface="+mn-cs"/>
              </a:rPr>
              <a:t>an ability to calculate correctly with an equation automatically means that the relationships involved are understood.</a:t>
            </a:r>
            <a:endParaRPr lang="en-GB" sz="1200" b="0" kern="1200" baseline="0" dirty="0">
              <a:solidFill>
                <a:schemeClr val="tx1"/>
              </a:solidFill>
              <a:effectLst/>
              <a:latin typeface="+mn-lt"/>
              <a:ea typeface="+mn-ea"/>
              <a:cs typeface="+mn-cs"/>
            </a:endParaRPr>
          </a:p>
          <a:p>
            <a:r>
              <a:rPr lang="en-GB" sz="1200" b="1" i="0" kern="1200" baseline="0" dirty="0">
                <a:solidFill>
                  <a:schemeClr val="tx1"/>
                </a:solidFill>
                <a:effectLst/>
                <a:latin typeface="+mn-lt"/>
                <a:ea typeface="+mn-ea"/>
                <a:cs typeface="+mn-cs"/>
              </a:rPr>
              <a:t>Do say: </a:t>
            </a:r>
            <a:r>
              <a:rPr lang="en-GB" sz="1200" b="0" i="0" kern="1200" baseline="0" dirty="0">
                <a:solidFill>
                  <a:schemeClr val="tx1"/>
                </a:solidFill>
                <a:effectLst/>
                <a:latin typeface="+mn-lt"/>
                <a:ea typeface="+mn-ea"/>
                <a:cs typeface="+mn-cs"/>
              </a:rPr>
              <a:t>the force on the ball changes its momentum for the amount of time it is acting.</a:t>
            </a:r>
          </a:p>
          <a:p>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endParaRPr lang="en-GB" dirty="0"/>
          </a:p>
          <a:p>
            <a:r>
              <a:rPr lang="en-GB" dirty="0"/>
              <a:t>Image of bicycle by </a:t>
            </a:r>
            <a:r>
              <a:rPr lang="en-GB" dirty="0" err="1"/>
              <a:t>MilanWulf</a:t>
            </a:r>
            <a:r>
              <a:rPr lang="en-GB" dirty="0"/>
              <a:t> from Pixabay.</a:t>
            </a:r>
          </a:p>
        </p:txBody>
      </p:sp>
      <p:sp>
        <p:nvSpPr>
          <p:cNvPr id="4" name="Slide Number Placeholder 3"/>
          <p:cNvSpPr>
            <a:spLocks noGrp="1"/>
          </p:cNvSpPr>
          <p:nvPr>
            <p:ph type="sldNum" sz="quarter" idx="10"/>
          </p:nvPr>
        </p:nvSpPr>
        <p:spPr/>
        <p:txBody>
          <a:bodyPr/>
          <a:lstStyle/>
          <a:p>
            <a:fld id="{3AA9A9C8-D01D-4035-9878-655F50F97496}" type="slidenum">
              <a:rPr lang="en-GB" smtClean="0"/>
              <a:t>21</a:t>
            </a:fld>
            <a:endParaRPr lang="en-GB"/>
          </a:p>
        </p:txBody>
      </p:sp>
    </p:spTree>
    <p:extLst>
      <p:ext uri="{BB962C8B-B14F-4D97-AF65-F5344CB8AC3E}">
        <p14:creationId xmlns:p14="http://schemas.microsoft.com/office/powerpoint/2010/main" val="576306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22</a:t>
            </a:fld>
            <a:endParaRPr lang="en-GB"/>
          </a:p>
        </p:txBody>
      </p:sp>
    </p:spTree>
    <p:extLst>
      <p:ext uri="{BB962C8B-B14F-4D97-AF65-F5344CB8AC3E}">
        <p14:creationId xmlns:p14="http://schemas.microsoft.com/office/powerpoint/2010/main" val="36939488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a:p>
            <a:r>
              <a:rPr lang="en-GB" dirty="0"/>
              <a:t>Images of baseball and baseball bat by Clker-Free-Vector-Images from Pixabay.</a:t>
            </a:r>
          </a:p>
        </p:txBody>
      </p:sp>
      <p:sp>
        <p:nvSpPr>
          <p:cNvPr id="4" name="Slide Number Placeholder 3"/>
          <p:cNvSpPr>
            <a:spLocks noGrp="1"/>
          </p:cNvSpPr>
          <p:nvPr>
            <p:ph type="sldNum" sz="quarter" idx="10"/>
          </p:nvPr>
        </p:nvSpPr>
        <p:spPr/>
        <p:txBody>
          <a:bodyPr/>
          <a:lstStyle/>
          <a:p>
            <a:fld id="{3AA9A9C8-D01D-4035-9878-655F50F97496}" type="slidenum">
              <a:rPr lang="en-GB" smtClean="0"/>
              <a:t>23</a:t>
            </a:fld>
            <a:endParaRPr lang="en-GB"/>
          </a:p>
        </p:txBody>
      </p:sp>
    </p:spTree>
    <p:extLst>
      <p:ext uri="{BB962C8B-B14F-4D97-AF65-F5344CB8AC3E}">
        <p14:creationId xmlns:p14="http://schemas.microsoft.com/office/powerpoint/2010/main" val="5831444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a:p>
            <a:r>
              <a:rPr lang="en-GB" dirty="0"/>
              <a:t>Image of boot and ball by </a:t>
            </a:r>
            <a:r>
              <a:rPr lang="en-GB" dirty="0" err="1"/>
              <a:t>OpenClipart</a:t>
            </a:r>
            <a:r>
              <a:rPr lang="en-GB" dirty="0"/>
              <a:t>-Vectors from Pixabay.</a:t>
            </a:r>
          </a:p>
        </p:txBody>
      </p:sp>
      <p:sp>
        <p:nvSpPr>
          <p:cNvPr id="4" name="Slide Number Placeholder 3"/>
          <p:cNvSpPr>
            <a:spLocks noGrp="1"/>
          </p:cNvSpPr>
          <p:nvPr>
            <p:ph type="sldNum" sz="quarter" idx="10"/>
          </p:nvPr>
        </p:nvSpPr>
        <p:spPr/>
        <p:txBody>
          <a:bodyPr/>
          <a:lstStyle/>
          <a:p>
            <a:fld id="{3AA9A9C8-D01D-4035-9878-655F50F97496}" type="slidenum">
              <a:rPr lang="en-GB" smtClean="0"/>
              <a:t>24</a:t>
            </a:fld>
            <a:endParaRPr lang="en-GB"/>
          </a:p>
        </p:txBody>
      </p:sp>
    </p:spTree>
    <p:extLst>
      <p:ext uri="{BB962C8B-B14F-4D97-AF65-F5344CB8AC3E}">
        <p14:creationId xmlns:p14="http://schemas.microsoft.com/office/powerpoint/2010/main" val="19908787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E7C73D-9F36-4409-AC4D-B1068866F4E0}" type="slidenum">
              <a:rPr lang="en-GB" smtClean="0"/>
              <a:t>25</a:t>
            </a:fld>
            <a:endParaRPr lang="en-GB"/>
          </a:p>
        </p:txBody>
      </p:sp>
    </p:spTree>
    <p:extLst>
      <p:ext uri="{BB962C8B-B14F-4D97-AF65-F5344CB8AC3E}">
        <p14:creationId xmlns:p14="http://schemas.microsoft.com/office/powerpoint/2010/main" val="26780937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From</a:t>
            </a:r>
            <a:r>
              <a:rPr lang="en-GB" b="1" baseline="0" dirty="0"/>
              <a:t> k</a:t>
            </a:r>
            <a:r>
              <a:rPr lang="en-GB" b="1" dirty="0"/>
              <a:t>ey concept </a:t>
            </a:r>
            <a:r>
              <a:rPr lang="en-GB" b="1" dirty="0">
                <a:solidFill>
                  <a:srgbClr val="C00000"/>
                </a:solidFill>
              </a:rPr>
              <a:t>PFM6.3</a:t>
            </a:r>
            <a:r>
              <a:rPr lang="en-GB" b="1" dirty="0"/>
              <a:t>: </a:t>
            </a:r>
            <a:r>
              <a:rPr lang="en-GB" sz="1000" b="0" kern="1200" dirty="0">
                <a:solidFill>
                  <a:schemeClr val="tx1"/>
                </a:solidFill>
                <a:effectLst/>
                <a:latin typeface="+mn-lt"/>
                <a:ea typeface="+mn-ea"/>
                <a:cs typeface="+mn-cs"/>
              </a:rPr>
              <a:t>s</a:t>
            </a:r>
            <a:r>
              <a:rPr lang="en-GB" sz="1000" kern="1200" dirty="0">
                <a:solidFill>
                  <a:schemeClr val="tx1"/>
                </a:solidFill>
                <a:effectLst/>
                <a:latin typeface="+mn-lt"/>
                <a:ea typeface="+mn-ea"/>
                <a:cs typeface="+mn-cs"/>
              </a:rPr>
              <a:t>tudents should be able to </a:t>
            </a:r>
            <a:r>
              <a:rPr lang="en-GB" sz="1200" dirty="0">
                <a:effectLst/>
                <a:latin typeface="Calibri" panose="020F0502020204030204" pitchFamily="34" charset="0"/>
                <a:ea typeface="Calibri" panose="020F0502020204030204" pitchFamily="34" charset="0"/>
              </a:rPr>
              <a:t>calculate momentum using p = m x v</a:t>
            </a:r>
            <a:r>
              <a:rPr lang="en-GB" sz="1200" baseline="0" dirty="0">
                <a:effectLst/>
                <a:latin typeface="Calibri" panose="020F0502020204030204" pitchFamily="34" charset="0"/>
                <a:ea typeface="Calibri" panose="020F0502020204030204" pitchFamily="34" charset="0"/>
              </a:rPr>
              <a:t> and to </a:t>
            </a:r>
            <a:r>
              <a:rPr lang="en-GB" sz="1200" kern="1200" dirty="0">
                <a:solidFill>
                  <a:schemeClr val="tx1"/>
                </a:solidFill>
                <a:effectLst/>
                <a:latin typeface="+mn-lt"/>
                <a:ea typeface="+mn-ea"/>
                <a:cs typeface="+mn-cs"/>
              </a:rPr>
              <a:t>describe what happens to the motion of objects colliding head on. </a:t>
            </a:r>
            <a:endParaRPr lang="en-GB" sz="1200" dirty="0">
              <a:effectLst/>
              <a:latin typeface="Calibri" panose="020F0502020204030204" pitchFamily="34" charset="0"/>
              <a:ea typeface="Calibri" panose="020F0502020204030204" pitchFamily="34" charset="0"/>
            </a:endParaRPr>
          </a:p>
          <a:p>
            <a:r>
              <a:rPr lang="en-GB" sz="1000" b="1" kern="1200" dirty="0">
                <a:solidFill>
                  <a:schemeClr val="tx1"/>
                </a:solidFill>
                <a:effectLst/>
                <a:latin typeface="+mn-lt"/>
                <a:ea typeface="+mn-ea"/>
                <a:cs typeface="+mn-cs"/>
              </a:rPr>
              <a:t>Common misunderstandings:</a:t>
            </a:r>
            <a:r>
              <a:rPr lang="en-GB" sz="1000" kern="1200" baseline="0" dirty="0">
                <a:solidFill>
                  <a:schemeClr val="tx1"/>
                </a:solidFill>
                <a:effectLst/>
                <a:latin typeface="+mn-lt"/>
                <a:ea typeface="+mn-ea"/>
                <a:cs typeface="+mn-cs"/>
              </a:rPr>
              <a:t> </a:t>
            </a:r>
            <a:r>
              <a:rPr lang="en-GB" sz="1200" dirty="0">
                <a:effectLst/>
                <a:latin typeface="Calibri" panose="020F0502020204030204" pitchFamily="34" charset="0"/>
                <a:ea typeface="Calibri" panose="020F0502020204030204" pitchFamily="34" charset="0"/>
                <a:cs typeface="Arial" panose="020B0604020202020204" pitchFamily="34" charset="0"/>
              </a:rPr>
              <a:t>energy an object has because it is moving is the same thing as momentum; the terms energy and momentum are used interchangeably; and</a:t>
            </a:r>
            <a:r>
              <a:rPr lang="en-GB" sz="1200" baseline="0" dirty="0">
                <a:effectLst/>
                <a:latin typeface="Calibri" panose="020F0502020204030204" pitchFamily="34" charset="0"/>
                <a:ea typeface="Calibri" panose="020F0502020204030204" pitchFamily="34" charset="0"/>
                <a:cs typeface="Arial" panose="020B0604020202020204" pitchFamily="34" charset="0"/>
              </a:rPr>
              <a:t> the bus exerts a bigger force on the car than the car exerts on the bus</a:t>
            </a:r>
            <a:r>
              <a:rPr lang="en-GB" sz="1200" dirty="0">
                <a:effectLst/>
                <a:latin typeface="Calibri" panose="020F0502020204030204" pitchFamily="34" charset="0"/>
                <a:ea typeface="Calibri" panose="020F0502020204030204" pitchFamily="34" charset="0"/>
                <a:cs typeface="Arial" panose="020B0604020202020204" pitchFamily="34" charset="0"/>
              </a:rPr>
              <a:t>.</a:t>
            </a:r>
          </a:p>
          <a:p>
            <a:r>
              <a:rPr lang="en-GB" sz="1200" b="1" kern="1200" baseline="0" dirty="0">
                <a:solidFill>
                  <a:schemeClr val="tx1"/>
                </a:solidFill>
                <a:effectLst/>
                <a:latin typeface="Calibri" panose="020F0502020204030204" pitchFamily="34" charset="0"/>
                <a:ea typeface="+mn-ea"/>
                <a:cs typeface="Arial" panose="020B0604020202020204" pitchFamily="34" charset="0"/>
              </a:rPr>
              <a:t>Avoid saying: </a:t>
            </a:r>
            <a:r>
              <a:rPr lang="en-GB" sz="1200" kern="1200" baseline="0" dirty="0">
                <a:solidFill>
                  <a:schemeClr val="tx1"/>
                </a:solidFill>
                <a:effectLst/>
                <a:latin typeface="Calibri" panose="020F0502020204030204" pitchFamily="34" charset="0"/>
                <a:ea typeface="+mn-ea"/>
                <a:cs typeface="Arial" panose="020B0604020202020204" pitchFamily="34" charset="0"/>
              </a:rPr>
              <a:t>an object has force.</a:t>
            </a:r>
          </a:p>
          <a:p>
            <a:r>
              <a:rPr lang="en-GB" sz="1200" b="1" kern="1200" baseline="0" dirty="0">
                <a:solidFill>
                  <a:schemeClr val="tx1"/>
                </a:solidFill>
                <a:effectLst/>
                <a:latin typeface="Calibri" panose="020F0502020204030204" pitchFamily="34" charset="0"/>
                <a:ea typeface="+mn-ea"/>
                <a:cs typeface="Arial" panose="020B0604020202020204" pitchFamily="34" charset="0"/>
              </a:rPr>
              <a:t>Do say:</a:t>
            </a:r>
            <a:r>
              <a:rPr lang="en-GB" sz="1200" b="0" kern="1200" baseline="0" dirty="0">
                <a:solidFill>
                  <a:schemeClr val="tx1"/>
                </a:solidFill>
                <a:effectLst/>
                <a:latin typeface="Calibri" panose="020F0502020204030204" pitchFamily="34" charset="0"/>
                <a:ea typeface="+mn-ea"/>
                <a:cs typeface="Arial" panose="020B0604020202020204" pitchFamily="34" charset="0"/>
              </a:rPr>
              <a:t> an </a:t>
            </a:r>
            <a:r>
              <a:rPr lang="en-GB" sz="1200" kern="1200" baseline="0" dirty="0">
                <a:solidFill>
                  <a:schemeClr val="tx1"/>
                </a:solidFill>
                <a:effectLst/>
                <a:latin typeface="Calibri" panose="020F0502020204030204" pitchFamily="34" charset="0"/>
                <a:ea typeface="+mn-ea"/>
                <a:cs typeface="Arial" panose="020B0604020202020204" pitchFamily="34" charset="0"/>
              </a:rPr>
              <a:t>object has momentum, mass or speed (or velocity).</a:t>
            </a:r>
            <a:endParaRPr lang="en-GB" sz="10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1" baseline="0" dirty="0">
                <a:solidFill>
                  <a:schemeClr val="tx1"/>
                </a:solidFill>
              </a:rPr>
              <a:t>Student sheets and teacher notes for this activity contain printable and editable worksheets, together with teacher support materials.</a:t>
            </a:r>
          </a:p>
        </p:txBody>
      </p:sp>
      <p:sp>
        <p:nvSpPr>
          <p:cNvPr id="4" name="Slide Number Placeholder 3"/>
          <p:cNvSpPr>
            <a:spLocks noGrp="1"/>
          </p:cNvSpPr>
          <p:nvPr>
            <p:ph type="sldNum" sz="quarter" idx="10"/>
          </p:nvPr>
        </p:nvSpPr>
        <p:spPr/>
        <p:txBody>
          <a:bodyPr/>
          <a:lstStyle/>
          <a:p>
            <a:fld id="{3AA9A9C8-D01D-4035-9878-655F50F97496}" type="slidenum">
              <a:rPr lang="en-GB" smtClean="0"/>
              <a:t>26</a:t>
            </a:fld>
            <a:endParaRPr lang="en-GB"/>
          </a:p>
        </p:txBody>
      </p:sp>
    </p:spTree>
    <p:extLst>
      <p:ext uri="{BB962C8B-B14F-4D97-AF65-F5344CB8AC3E}">
        <p14:creationId xmlns:p14="http://schemas.microsoft.com/office/powerpoint/2010/main" val="21397407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900"/>
              </a:spcAft>
            </a:pPr>
            <a:r>
              <a:rPr lang="en-GB" sz="1200" b="1" i="0" baseline="0" dirty="0">
                <a:solidFill>
                  <a:schemeClr val="tx1"/>
                </a:solidFill>
              </a:rPr>
              <a:t>Expected answers: </a:t>
            </a:r>
            <a:r>
              <a:rPr lang="en-GB" sz="1800" b="1" dirty="0">
                <a:effectLst/>
                <a:latin typeface="Calibri" panose="020F0502020204030204" pitchFamily="34" charset="0"/>
                <a:ea typeface="Calibri" panose="020F0502020204030204" pitchFamily="34" charset="0"/>
                <a:cs typeface="Arial" panose="020B0604020202020204" pitchFamily="34" charset="0"/>
              </a:rPr>
              <a:t>1. </a:t>
            </a:r>
            <a:r>
              <a:rPr lang="en-GB" sz="1800" dirty="0">
                <a:effectLst/>
                <a:latin typeface="Calibri" panose="020F0502020204030204" pitchFamily="34" charset="0"/>
                <a:ea typeface="Calibri" panose="020F0502020204030204" pitchFamily="34" charset="0"/>
                <a:cs typeface="Arial" panose="020B0604020202020204" pitchFamily="34" charset="0"/>
              </a:rPr>
              <a:t>20 000 kg m/s to the right (or +20 000 kg m/s ); </a:t>
            </a:r>
            <a:r>
              <a:rPr lang="en-GB" sz="1800" b="1" dirty="0">
                <a:effectLst/>
                <a:latin typeface="Calibri" panose="020F0502020204030204" pitchFamily="34" charset="0"/>
                <a:ea typeface="Calibri" panose="020F0502020204030204" pitchFamily="34" charset="0"/>
                <a:cs typeface="Arial" panose="020B0604020202020204" pitchFamily="34" charset="0"/>
              </a:rPr>
              <a:t>2.</a:t>
            </a:r>
            <a:r>
              <a:rPr lang="en-GB" sz="1800" dirty="0">
                <a:effectLst/>
                <a:latin typeface="Calibri" panose="020F0502020204030204" pitchFamily="34" charset="0"/>
                <a:ea typeface="Calibri" panose="020F0502020204030204" pitchFamily="34" charset="0"/>
                <a:cs typeface="Arial" panose="020B0604020202020204" pitchFamily="34" charset="0"/>
              </a:rPr>
              <a:t> 20 000 kg m/s to the left (or -20 000 kg m/s ); </a:t>
            </a:r>
            <a:r>
              <a:rPr lang="en-GB" sz="1800" b="1" dirty="0">
                <a:effectLst/>
                <a:latin typeface="Calibri" panose="020F0502020204030204" pitchFamily="34" charset="0"/>
                <a:ea typeface="Calibri" panose="020F0502020204030204" pitchFamily="34" charset="0"/>
                <a:cs typeface="Arial" panose="020B0604020202020204" pitchFamily="34" charset="0"/>
              </a:rPr>
              <a:t>3.</a:t>
            </a:r>
            <a:r>
              <a:rPr lang="en-GB" sz="1800" dirty="0">
                <a:effectLst/>
                <a:latin typeface="Calibri" panose="020F0502020204030204" pitchFamily="34" charset="0"/>
                <a:ea typeface="Calibri" panose="020F0502020204030204" pitchFamily="34" charset="0"/>
                <a:cs typeface="Arial" panose="020B0604020202020204" pitchFamily="34" charset="0"/>
              </a:rPr>
              <a:t> It is the same</a:t>
            </a:r>
            <a:r>
              <a:rPr lang="en-GB" sz="1800" baseline="0" dirty="0">
                <a:effectLst/>
                <a:latin typeface="Calibri" panose="020F0502020204030204" pitchFamily="34" charset="0"/>
                <a:ea typeface="Calibri" panose="020F0502020204030204" pitchFamily="34" charset="0"/>
                <a:cs typeface="Arial" panose="020B0604020202020204" pitchFamily="34" charset="0"/>
              </a:rPr>
              <a:t> (zero).</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more detailed answer, with a discussion of what the statements reveal about students’ understanding can be found in the teacher notes for this activity.</a:t>
            </a:r>
          </a:p>
        </p:txBody>
      </p:sp>
      <p:sp>
        <p:nvSpPr>
          <p:cNvPr id="4" name="Slide Number Placeholder 3"/>
          <p:cNvSpPr>
            <a:spLocks noGrp="1"/>
          </p:cNvSpPr>
          <p:nvPr>
            <p:ph type="sldNum" sz="quarter" idx="10"/>
          </p:nvPr>
        </p:nvSpPr>
        <p:spPr/>
        <p:txBody>
          <a:bodyPr/>
          <a:lstStyle/>
          <a:p>
            <a:fld id="{3AA9A9C8-D01D-4035-9878-655F50F97496}" type="slidenum">
              <a:rPr lang="en-GB" smtClean="0"/>
              <a:t>27</a:t>
            </a:fld>
            <a:endParaRPr lang="en-GB"/>
          </a:p>
        </p:txBody>
      </p:sp>
    </p:spTree>
    <p:extLst>
      <p:ext uri="{BB962C8B-B14F-4D97-AF65-F5344CB8AC3E}">
        <p14:creationId xmlns:p14="http://schemas.microsoft.com/office/powerpoint/2010/main" val="9440100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dirty="0">
                    <a:solidFill>
                      <a:schemeClr val="tx1"/>
                    </a:solidFill>
                    <a:latin typeface="Verdana" panose="020B0604030504040204" pitchFamily="34" charset="0"/>
                    <a:ea typeface="Verdana" panose="020B0604030504040204" pitchFamily="34" charset="0"/>
                  </a:rPr>
                  <a:t>determine changes of momentum, </a:t>
                </a:r>
                <a:r>
                  <a:rPr lang="en-GB" sz="1800" dirty="0" err="1">
                    <a:solidFill>
                      <a:schemeClr val="tx1"/>
                    </a:solidFill>
                    <a:latin typeface="Verdana" panose="020B0604030504040204" pitchFamily="34" charset="0"/>
                    <a:ea typeface="Verdana" panose="020B0604030504040204" pitchFamily="34" charset="0"/>
                  </a:rPr>
                  <a:t>Δp</a:t>
                </a:r>
                <a14:m>
                  <m:oMath xmlns:m="http://schemas.openxmlformats.org/officeDocument/2006/math">
                    <m:r>
                      <a:rPr lang="en-GB" sz="1800" b="1" i="1">
                        <a:effectLst/>
                        <a:latin typeface="Cambria Math" panose="02040503050406030204" pitchFamily="18" charset="0"/>
                        <a:ea typeface="Calibri" panose="020F0502020204030204" pitchFamily="34" charset="0"/>
                        <a:cs typeface="Calibri" panose="020F0502020204030204" pitchFamily="34" charset="0"/>
                      </a:rPr>
                      <m:t>.</m:t>
                    </m:r>
                  </m:oMath>
                </a14:m>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b="0" kern="1200" dirty="0">
                    <a:solidFill>
                      <a:schemeClr val="tx1"/>
                    </a:solidFill>
                    <a:effectLst/>
                    <a:latin typeface="+mn-lt"/>
                    <a:ea typeface="+mn-ea"/>
                    <a:cs typeface="+mn-cs"/>
                  </a:rPr>
                  <a:t> momentum</a:t>
                </a:r>
                <a:r>
                  <a:rPr lang="en-GB" sz="1200" b="0" kern="1200" baseline="0" dirty="0">
                    <a:solidFill>
                      <a:schemeClr val="tx1"/>
                    </a:solidFill>
                    <a:effectLst/>
                    <a:latin typeface="+mn-lt"/>
                    <a:ea typeface="+mn-ea"/>
                    <a:cs typeface="+mn-cs"/>
                  </a:rPr>
                  <a:t> does not depend on the direction of motion; </a:t>
                </a:r>
                <a:r>
                  <a:rPr lang="en-GB" sz="1200" b="0" kern="1200" dirty="0">
                    <a:solidFill>
                      <a:schemeClr val="tx1"/>
                    </a:solidFill>
                    <a:effectLst/>
                    <a:latin typeface="+mn-lt"/>
                    <a:ea typeface="+mn-ea"/>
                    <a:cs typeface="+mn-cs"/>
                  </a:rPr>
                  <a:t>the momentum</a:t>
                </a:r>
                <a:r>
                  <a:rPr lang="en-GB" sz="1200" b="0" kern="1200" baseline="0" dirty="0">
                    <a:solidFill>
                      <a:schemeClr val="tx1"/>
                    </a:solidFill>
                    <a:effectLst/>
                    <a:latin typeface="+mn-lt"/>
                    <a:ea typeface="+mn-ea"/>
                    <a:cs typeface="+mn-cs"/>
                  </a:rPr>
                  <a:t> of a single object is conserved in a collision.</a:t>
                </a:r>
              </a:p>
              <a:p>
                <a:r>
                  <a:rPr lang="en-GB" sz="1200" b="1" i="0" kern="1200" baseline="0" dirty="0">
                    <a:solidFill>
                      <a:schemeClr val="tx1"/>
                    </a:solidFill>
                    <a:effectLst/>
                    <a:latin typeface="+mn-lt"/>
                    <a:ea typeface="+mn-ea"/>
                    <a:cs typeface="+mn-cs"/>
                  </a:rPr>
                  <a:t>Do say: </a:t>
                </a:r>
                <a:r>
                  <a:rPr lang="en-GB" sz="1200" b="0" i="0" kern="1200" baseline="0" dirty="0">
                    <a:solidFill>
                      <a:schemeClr val="tx1"/>
                    </a:solidFill>
                    <a:effectLst/>
                    <a:latin typeface="+mn-lt"/>
                    <a:ea typeface="+mn-ea"/>
                    <a:cs typeface="+mn-cs"/>
                  </a:rPr>
                  <a:t>the ball’s momentum </a:t>
                </a:r>
                <a:r>
                  <a:rPr lang="en-GB" sz="1200" b="0" i="1" kern="1200" baseline="0" dirty="0">
                    <a:solidFill>
                      <a:schemeClr val="tx1"/>
                    </a:solidFill>
                    <a:effectLst/>
                    <a:latin typeface="+mn-lt"/>
                    <a:ea typeface="+mn-ea"/>
                    <a:cs typeface="+mn-cs"/>
                  </a:rPr>
                  <a:t>to the right</a:t>
                </a:r>
                <a:r>
                  <a:rPr lang="en-GB" sz="1200" b="0" i="0" kern="1200" baseline="0" dirty="0">
                    <a:solidFill>
                      <a:schemeClr val="tx1"/>
                    </a:solidFill>
                    <a:effectLst/>
                    <a:latin typeface="+mn-lt"/>
                    <a:ea typeface="+mn-ea"/>
                    <a:cs typeface="+mn-cs"/>
                  </a:rPr>
                  <a:t>, or the ball’s momentum </a:t>
                </a:r>
                <a:r>
                  <a:rPr lang="en-GB" sz="1200" b="0" i="1" kern="1200" baseline="0" dirty="0">
                    <a:solidFill>
                      <a:schemeClr val="tx1"/>
                    </a:solidFill>
                    <a:effectLst/>
                    <a:latin typeface="+mn-lt"/>
                    <a:ea typeface="+mn-ea"/>
                    <a:cs typeface="+mn-cs"/>
                  </a:rPr>
                  <a:t>towards/away from the wall.</a:t>
                </a: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(Lucy Bronze played for the winning England side in the UEFA Women’s Euro 2022.)</a:t>
                </a:r>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kern="1200" dirty="0">
                    <a:solidFill>
                      <a:schemeClr val="tx1"/>
                    </a:solidFill>
                    <a:effectLst/>
                    <a:latin typeface="Calibri" panose="020F0502020204030204" pitchFamily="34" charset="0"/>
                    <a:ea typeface="+mn-ea"/>
                    <a:cs typeface="+mn-cs"/>
                  </a:rPr>
                  <a:t>c</a:t>
                </a:r>
                <a:r>
                  <a:rPr lang="en-GB" sz="1800" dirty="0">
                    <a:effectLst/>
                    <a:latin typeface="Calibri" panose="020F0502020204030204" pitchFamily="34" charset="0"/>
                    <a:ea typeface="Calibri" panose="020F0502020204030204" pitchFamily="34" charset="0"/>
                  </a:rPr>
                  <a:t>alculate momentum using </a:t>
                </a:r>
                <a:r>
                  <a:rPr lang="en-GB" sz="1800" b="1" i="0">
                    <a:effectLst/>
                    <a:latin typeface="Cambria Math" panose="02040503050406030204" pitchFamily="18" charset="0"/>
                    <a:ea typeface="Calibri" panose="020F0502020204030204" pitchFamily="34" charset="0"/>
                    <a:cs typeface="Calibri" panose="020F0502020204030204" pitchFamily="34" charset="0"/>
                  </a:rPr>
                  <a:t>𝒑</a:t>
                </a:r>
                <a:r>
                  <a:rPr lang="en-GB" sz="1800" i="0">
                    <a:effectLst/>
                    <a:latin typeface="Cambria Math" panose="02040503050406030204" pitchFamily="18" charset="0"/>
                    <a:ea typeface="Calibri" panose="020F0502020204030204" pitchFamily="34" charset="0"/>
                    <a:cs typeface="Calibri" panose="020F0502020204030204" pitchFamily="34" charset="0"/>
                  </a:rPr>
                  <a:t>=𝑚 </a:t>
                </a:r>
                <a:r>
                  <a:rPr lang="en-GB" sz="1800" b="1" i="0">
                    <a:effectLst/>
                    <a:latin typeface="Cambria Math" panose="02040503050406030204" pitchFamily="18" charset="0"/>
                    <a:ea typeface="Calibri" panose="020F0502020204030204" pitchFamily="34" charset="0"/>
                    <a:cs typeface="Calibri" panose="020F0502020204030204" pitchFamily="34" charset="0"/>
                  </a:rPr>
                  <a:t>𝒗.</a:t>
                </a:r>
                <a:endParaRPr lang="en-GB" sz="1200" b="1" kern="1200" dirty="0">
                  <a:solidFill>
                    <a:schemeClr val="tx1"/>
                  </a:solidFill>
                  <a:effectLst/>
                  <a:latin typeface="+mn-lt"/>
                  <a:ea typeface="+mn-ea"/>
                  <a:cs typeface="+mn-cs"/>
                </a:endParaRPr>
              </a:p>
              <a:p>
                <a:pPr>
                  <a:spcAft>
                    <a:spcPts val="900"/>
                  </a:spcAft>
                </a:pPr>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800" dirty="0">
                    <a:effectLst/>
                    <a:latin typeface="Calibri" panose="020F0502020204030204" pitchFamily="34" charset="0"/>
                    <a:ea typeface="Calibri" panose="020F0502020204030204" pitchFamily="34" charset="0"/>
                    <a:cs typeface="Arial" panose="020B0604020202020204" pitchFamily="34" charset="0"/>
                  </a:rPr>
                  <a:t>Students do not understand Newton’s third law and how it is related to momentum change and the conservation of momentum. They find questions involving impulse and change in momentum more difficult than the ‘special case’ questions where momentum is conserved.</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28</a:t>
            </a:fld>
            <a:endParaRPr lang="en-GB"/>
          </a:p>
        </p:txBody>
      </p:sp>
    </p:spTree>
    <p:extLst>
      <p:ext uri="{BB962C8B-B14F-4D97-AF65-F5344CB8AC3E}">
        <p14:creationId xmlns:p14="http://schemas.microsoft.com/office/powerpoint/2010/main" val="21397407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DE7C73D-9F36-4409-AC4D-B1068866F4E0}" type="slidenum">
              <a:rPr lang="en-GB" smtClean="0"/>
              <a:t>29</a:t>
            </a:fld>
            <a:endParaRPr lang="en-GB"/>
          </a:p>
        </p:txBody>
      </p:sp>
    </p:spTree>
    <p:extLst>
      <p:ext uri="{BB962C8B-B14F-4D97-AF65-F5344CB8AC3E}">
        <p14:creationId xmlns:p14="http://schemas.microsoft.com/office/powerpoint/2010/main" val="424589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000" b="0" kern="1200" dirty="0">
                    <a:solidFill>
                      <a:schemeClr val="tx1"/>
                    </a:solidFill>
                    <a:effectLst/>
                    <a:latin typeface="+mn-lt"/>
                    <a:ea typeface="+mn-ea"/>
                    <a:cs typeface="+mn-cs"/>
                  </a:rPr>
                  <a:t>s</a:t>
                </a:r>
                <a:r>
                  <a:rPr lang="en-GB" sz="1000" kern="1200" dirty="0">
                    <a:solidFill>
                      <a:schemeClr val="tx1"/>
                    </a:solidFill>
                    <a:effectLst/>
                    <a:latin typeface="+mn-lt"/>
                    <a:ea typeface="+mn-ea"/>
                    <a:cs typeface="+mn-cs"/>
                  </a:rPr>
                  <a:t>tudents should be able to </a:t>
                </a:r>
                <a:r>
                  <a:rPr lang="en-GB" sz="1200" dirty="0">
                    <a:effectLst/>
                    <a:latin typeface="Calibri" panose="020F0502020204030204" pitchFamily="34" charset="0"/>
                    <a:ea typeface="Calibri" panose="020F0502020204030204" pitchFamily="34" charset="0"/>
                  </a:rPr>
                  <a:t>calculate momentum using p = m x v.</a:t>
                </a:r>
              </a:p>
              <a:p>
                <a:r>
                  <a:rPr lang="en-GB" sz="1000" b="1" kern="1200" dirty="0">
                    <a:solidFill>
                      <a:schemeClr val="tx1"/>
                    </a:solidFill>
                    <a:effectLst/>
                    <a:latin typeface="+mn-lt"/>
                    <a:ea typeface="+mn-ea"/>
                    <a:cs typeface="+mn-cs"/>
                  </a:rPr>
                  <a:t>Common misunderstandings:</a:t>
                </a:r>
                <a:r>
                  <a:rPr lang="en-GB" sz="1000" kern="1200" baseline="0" dirty="0">
                    <a:solidFill>
                      <a:schemeClr val="tx1"/>
                    </a:solidFill>
                    <a:effectLst/>
                    <a:latin typeface="+mn-lt"/>
                    <a:ea typeface="+mn-ea"/>
                    <a:cs typeface="+mn-cs"/>
                  </a:rPr>
                  <a:t> being able to perform calculations by substituting numbers into an equation is the same thing as fully understanding a relationship.</a:t>
                </a:r>
              </a:p>
              <a:p>
                <a:r>
                  <a:rPr lang="en-GB" sz="1200" b="1" kern="1200" baseline="0" dirty="0">
                    <a:solidFill>
                      <a:schemeClr val="tx1"/>
                    </a:solidFill>
                    <a:effectLst/>
                    <a:latin typeface="Calibri" panose="020F0502020204030204" pitchFamily="34" charset="0"/>
                    <a:ea typeface="+mn-ea"/>
                    <a:cs typeface="Arial" panose="020B0604020202020204" pitchFamily="34" charset="0"/>
                  </a:rPr>
                  <a:t>Avoid saying: </a:t>
                </a:r>
                <a:r>
                  <a:rPr lang="en-GB" sz="1200" kern="1200" baseline="0" dirty="0">
                    <a:solidFill>
                      <a:schemeClr val="tx1"/>
                    </a:solidFill>
                    <a:effectLst/>
                    <a:latin typeface="Calibri" panose="020F0502020204030204" pitchFamily="34" charset="0"/>
                    <a:ea typeface="+mn-ea"/>
                    <a:cs typeface="Arial" panose="020B0604020202020204" pitchFamily="34" charset="0"/>
                  </a:rPr>
                  <a:t>an object has force.</a:t>
                </a:r>
              </a:p>
              <a:p>
                <a:r>
                  <a:rPr lang="en-GB" sz="1200" b="1" kern="1200" baseline="0" dirty="0">
                    <a:solidFill>
                      <a:schemeClr val="tx1"/>
                    </a:solidFill>
                    <a:effectLst/>
                    <a:latin typeface="Calibri" panose="020F0502020204030204" pitchFamily="34" charset="0"/>
                    <a:ea typeface="+mn-ea"/>
                    <a:cs typeface="Arial" panose="020B0604020202020204" pitchFamily="34" charset="0"/>
                  </a:rPr>
                  <a:t>Do say:</a:t>
                </a:r>
                <a:r>
                  <a:rPr lang="en-GB" sz="1200" b="0" kern="1200" baseline="0" dirty="0">
                    <a:solidFill>
                      <a:schemeClr val="tx1"/>
                    </a:solidFill>
                    <a:effectLst/>
                    <a:latin typeface="Calibri" panose="020F0502020204030204" pitchFamily="34" charset="0"/>
                    <a:ea typeface="+mn-ea"/>
                    <a:cs typeface="Arial" panose="020B0604020202020204" pitchFamily="34" charset="0"/>
                  </a:rPr>
                  <a:t> an </a:t>
                </a:r>
                <a:r>
                  <a:rPr lang="en-GB" sz="1200" kern="1200" baseline="0" dirty="0">
                    <a:solidFill>
                      <a:schemeClr val="tx1"/>
                    </a:solidFill>
                    <a:effectLst/>
                    <a:latin typeface="Calibri" panose="020F0502020204030204" pitchFamily="34" charset="0"/>
                    <a:ea typeface="+mn-ea"/>
                    <a:cs typeface="Arial" panose="020B0604020202020204" pitchFamily="34" charset="0"/>
                  </a:rPr>
                  <a:t>object has momentum, mass or speed (or velocity).</a:t>
                </a:r>
                <a:endParaRPr lang="en-GB" sz="10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baseline="0" dirty="0">
                    <a:solidFill>
                      <a:schemeClr val="tx1"/>
                    </a:solidFill>
                  </a:rPr>
                  <a:t>Image of elephant by Clker-Free-Vector-Images from Pixabay.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1" baseline="0" dirty="0">
                  <a:solidFill>
                    <a:schemeClr val="tx1"/>
                  </a:solidFill>
                </a:endParaRPr>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PFM6.2</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kern="1200" dirty="0">
                    <a:solidFill>
                      <a:schemeClr val="tx1"/>
                    </a:solidFill>
                    <a:effectLst/>
                    <a:latin typeface="Calibri" panose="020F0502020204030204" pitchFamily="34" charset="0"/>
                    <a:ea typeface="+mn-ea"/>
                    <a:cs typeface="Times New Roman" panose="02020603050405020304" pitchFamily="18" charset="0"/>
                  </a:rPr>
                  <a:t>c</a:t>
                </a:r>
                <a:r>
                  <a:rPr lang="en-GB" sz="1800" dirty="0">
                    <a:effectLst/>
                    <a:latin typeface="Calibri" panose="020F0502020204030204" pitchFamily="34" charset="0"/>
                    <a:ea typeface="Calibri" panose="020F0502020204030204" pitchFamily="34" charset="0"/>
                    <a:cs typeface="Times New Roman" panose="02020603050405020304" pitchFamily="18" charset="0"/>
                  </a:rPr>
                  <a:t>alculate forces using </a:t>
                </a:r>
                <a:r>
                  <a:rPr lang="en-GB" sz="1800" b="1" i="0">
                    <a:effectLst/>
                    <a:latin typeface="Cambria Math" panose="02040503050406030204" pitchFamily="18" charset="0"/>
                    <a:ea typeface="Calibri" panose="020F0502020204030204" pitchFamily="34" charset="0"/>
                    <a:cs typeface="Calibri" panose="020F0502020204030204" pitchFamily="34" charset="0"/>
                  </a:rPr>
                  <a:t>𝑭</a:t>
                </a:r>
                <a:r>
                  <a:rPr lang="en-GB" sz="1800" i="0">
                    <a:effectLst/>
                    <a:latin typeface="Cambria Math" panose="02040503050406030204" pitchFamily="18" charset="0"/>
                    <a:ea typeface="Calibri" panose="020F0502020204030204" pitchFamily="34" charset="0"/>
                    <a:cs typeface="Calibri" panose="020F0502020204030204" pitchFamily="34" charset="0"/>
                  </a:rPr>
                  <a:t>=𝑚 </a:t>
                </a:r>
                <a:r>
                  <a:rPr lang="en-GB" sz="1800" b="1" i="0">
                    <a:effectLst/>
                    <a:latin typeface="Cambria Math" panose="02040503050406030204" pitchFamily="18" charset="0"/>
                    <a:ea typeface="Calibri" panose="020F0502020204030204" pitchFamily="34" charset="0"/>
                    <a:cs typeface="Calibri" panose="020F0502020204030204" pitchFamily="34" charset="0"/>
                  </a:rPr>
                  <a:t>𝒂</a:t>
                </a:r>
                <a:r>
                  <a:rPr lang="en-GB" sz="1800" dirty="0">
                    <a:effectLst/>
                    <a:latin typeface="Calibri" panose="020F0502020204030204" pitchFamily="34" charset="0"/>
                    <a:ea typeface="Calibri" panose="020F0502020204030204" pitchFamily="34" charset="0"/>
                    <a:cs typeface="Times New Roman" panose="02020603050405020304" pitchFamily="18" charset="0"/>
                  </a:rPr>
                  <a:t> and rearrange this equation.</a:t>
                </a: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800" dirty="0">
                    <a:effectLst/>
                    <a:latin typeface="Calibri" panose="020F0502020204030204" pitchFamily="34" charset="0"/>
                    <a:ea typeface="Calibri" panose="020F0502020204030204" pitchFamily="34" charset="0"/>
                    <a:cs typeface="Arial" panose="020B0604020202020204" pitchFamily="34" charset="0"/>
                  </a:rPr>
                  <a:t>Students may be able to use Newton’s second law when performing calculations, but a superficial knowledge of the use of formulae may mask qualitative misunderstandings and misconceptions.</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3</a:t>
            </a:fld>
            <a:endParaRPr lang="en-GB"/>
          </a:p>
        </p:txBody>
      </p:sp>
    </p:spTree>
    <p:extLst>
      <p:ext uri="{BB962C8B-B14F-4D97-AF65-F5344CB8AC3E}">
        <p14:creationId xmlns:p14="http://schemas.microsoft.com/office/powerpoint/2010/main" val="13365533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900"/>
              </a:spcAft>
            </a:pPr>
            <a:r>
              <a:rPr lang="en-GB" sz="1200" b="1" i="0" baseline="0" dirty="0">
                <a:solidFill>
                  <a:schemeClr val="tx1"/>
                </a:solidFill>
              </a:rPr>
              <a:t>Expected answers: </a:t>
            </a:r>
            <a:r>
              <a:rPr lang="en-GB" sz="1800" dirty="0" err="1">
                <a:effectLst/>
                <a:latin typeface="Calibri" panose="020F0502020204030204" pitchFamily="34" charset="0"/>
                <a:ea typeface="Calibri" panose="020F0502020204030204" pitchFamily="34" charset="0"/>
                <a:cs typeface="Arial" panose="020B0604020202020204" pitchFamily="34" charset="0"/>
              </a:rPr>
              <a:t>Mirha</a:t>
            </a:r>
            <a:r>
              <a:rPr lang="en-GB" sz="1800" dirty="0">
                <a:effectLst/>
                <a:latin typeface="Calibri" panose="020F0502020204030204" pitchFamily="34" charset="0"/>
                <a:ea typeface="Calibri" panose="020F0502020204030204" pitchFamily="34" charset="0"/>
                <a:cs typeface="Arial" panose="020B0604020202020204" pitchFamily="34" charset="0"/>
              </a:rPr>
              <a:t>, Noah and Olivia are right; and Lydia and Paul are wrong.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more detailed answer, with a discussion of what the statements reveal about students’ 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30</a:t>
            </a:fld>
            <a:endParaRPr lang="en-GB"/>
          </a:p>
        </p:txBody>
      </p:sp>
    </p:spTree>
    <p:extLst>
      <p:ext uri="{BB962C8B-B14F-4D97-AF65-F5344CB8AC3E}">
        <p14:creationId xmlns:p14="http://schemas.microsoft.com/office/powerpoint/2010/main" val="27294813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From</a:t>
                </a:r>
                <a:r>
                  <a:rPr lang="en-GB" b="1" baseline="0" dirty="0"/>
                  <a:t> k</a:t>
                </a:r>
                <a:r>
                  <a:rPr lang="en-GB" b="1" dirty="0"/>
                  <a:t>ey concept </a:t>
                </a:r>
                <a:r>
                  <a:rPr lang="en-GB" b="1" dirty="0">
                    <a:solidFill>
                      <a:srgbClr val="C00000"/>
                    </a:solidFill>
                  </a:rPr>
                  <a:t>PFM6.3</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explain and use the relationship between force, change in momentum and time the force is acting and apply an understanding of F=</a:t>
                </a:r>
                <a:r>
                  <a:rPr lang="en-GB" sz="1200" kern="1200" dirty="0" err="1">
                    <a:solidFill>
                      <a:schemeClr val="tx1"/>
                    </a:solidFill>
                    <a:effectLst/>
                    <a:latin typeface="+mn-lt"/>
                    <a:ea typeface="+mn-ea"/>
                    <a:cs typeface="+mn-cs"/>
                  </a:rPr>
                  <a:t>Δp</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Δt</a:t>
                </a:r>
                <a:r>
                  <a:rPr lang="en-GB" sz="1200" kern="1200" dirty="0">
                    <a:solidFill>
                      <a:schemeClr val="tx1"/>
                    </a:solidFill>
                    <a:effectLst/>
                    <a:latin typeface="+mn-lt"/>
                    <a:ea typeface="+mn-ea"/>
                    <a:cs typeface="+mn-cs"/>
                  </a:rPr>
                  <a:t> to explain how some safety devices work.</a:t>
                </a:r>
              </a:p>
              <a:p>
                <a:r>
                  <a:rPr lang="en-GB" sz="1200" b="1" kern="1200" dirty="0">
                    <a:solidFill>
                      <a:schemeClr val="tx1"/>
                    </a:solidFill>
                    <a:effectLst/>
                    <a:latin typeface="+mn-lt"/>
                    <a:ea typeface="+mn-ea"/>
                    <a:cs typeface="+mn-cs"/>
                  </a:rPr>
                  <a:t>Common misunderstandings: </a:t>
                </a:r>
                <a:r>
                  <a:rPr lang="en-GB" sz="1200" b="0" kern="1200" dirty="0">
                    <a:solidFill>
                      <a:schemeClr val="tx1"/>
                    </a:solidFill>
                    <a:effectLst/>
                    <a:latin typeface="+mn-lt"/>
                    <a:ea typeface="+mn-ea"/>
                    <a:cs typeface="+mn-cs"/>
                  </a:rPr>
                  <a:t>an ability to calculate correctly with an equation automatically means that the relationships involved are understood.</a:t>
                </a:r>
                <a:endParaRPr lang="en-GB" sz="1200" b="0" kern="1200" baseline="0" dirty="0">
                  <a:solidFill>
                    <a:schemeClr val="tx1"/>
                  </a:solidFill>
                  <a:effectLst/>
                  <a:latin typeface="+mn-lt"/>
                  <a:ea typeface="+mn-ea"/>
                  <a:cs typeface="+mn-cs"/>
                </a:endParaRPr>
              </a:p>
              <a:p>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dirty="0">
                    <a:effectLst/>
                    <a:latin typeface="Calibri" panose="020F0502020204030204" pitchFamily="34" charset="0"/>
                    <a:ea typeface="Calibri" panose="020F0502020204030204" pitchFamily="34" charset="0"/>
                  </a:rPr>
                  <a:t>Calculate the change in the momentum of an object from the force acting on it for a given time using the equation </a:t>
                </a:r>
                <a:r>
                  <a:rPr lang="en-GB" sz="1800" b="1" i="0">
                    <a:effectLst/>
                    <a:latin typeface="Cambria Math" panose="02040503050406030204" pitchFamily="18" charset="0"/>
                    <a:ea typeface="Calibri" panose="020F0502020204030204" pitchFamily="34" charset="0"/>
                    <a:cs typeface="Calibri" panose="020F0502020204030204" pitchFamily="34" charset="0"/>
                  </a:rPr>
                  <a:t>𝑭</a:t>
                </a:r>
                <a:r>
                  <a:rPr lang="en-GB" sz="1800" i="0">
                    <a:effectLst/>
                    <a:latin typeface="Cambria Math" panose="02040503050406030204" pitchFamily="18" charset="0"/>
                    <a:ea typeface="Calibri" panose="020F0502020204030204" pitchFamily="34" charset="0"/>
                    <a:cs typeface="Calibri" panose="020F0502020204030204" pitchFamily="34" charset="0"/>
                  </a:rPr>
                  <a:t>=Δ</a:t>
                </a:r>
                <a:r>
                  <a:rPr lang="en-GB" sz="1800" b="1" i="0">
                    <a:effectLst/>
                    <a:latin typeface="Cambria Math" panose="02040503050406030204" pitchFamily="18" charset="0"/>
                    <a:ea typeface="Calibri" panose="020F0502020204030204" pitchFamily="34" charset="0"/>
                    <a:cs typeface="Calibri" panose="020F0502020204030204" pitchFamily="34" charset="0"/>
                  </a:rPr>
                  <a:t>𝒑/</a:t>
                </a:r>
                <a:r>
                  <a:rPr lang="en-GB" sz="1800" i="0">
                    <a:effectLst/>
                    <a:latin typeface="Cambria Math" panose="02040503050406030204" pitchFamily="18" charset="0"/>
                    <a:ea typeface="Calibri" panose="020F0502020204030204" pitchFamily="34" charset="0"/>
                    <a:cs typeface="Calibri" panose="020F0502020204030204" pitchFamily="34" charset="0"/>
                  </a:rPr>
                  <a:t>Δ𝑡</a:t>
                </a:r>
                <a:r>
                  <a:rPr lang="en-GB" sz="1800" b="1" i="0">
                    <a:effectLst/>
                    <a:latin typeface="Cambria Math" panose="02040503050406030204" pitchFamily="18" charset="0"/>
                    <a:ea typeface="Calibri" panose="020F0502020204030204" pitchFamily="34" charset="0"/>
                    <a:cs typeface="Calibri" panose="020F0502020204030204" pitchFamily="34" charset="0"/>
                  </a:rPr>
                  <a:t>.</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200" dirty="0">
                    <a:effectLst/>
                    <a:latin typeface="Calibri" panose="020F0502020204030204" pitchFamily="34" charset="0"/>
                    <a:ea typeface="Calibri" panose="020F0502020204030204" pitchFamily="34" charset="0"/>
                    <a:cs typeface="Arial" panose="020B0604020202020204" pitchFamily="34" charset="0"/>
                  </a:rPr>
                  <a:t>Students do not understand Newton’s third law and how it is related to momentum change and the conservation of momentum. They find questions involving impulse and change in momentum more difficult than the ‘special case’ questions where momentum is conserved.</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31</a:t>
            </a:fld>
            <a:endParaRPr lang="en-GB"/>
          </a:p>
        </p:txBody>
      </p:sp>
    </p:spTree>
    <p:extLst>
      <p:ext uri="{BB962C8B-B14F-4D97-AF65-F5344CB8AC3E}">
        <p14:creationId xmlns:p14="http://schemas.microsoft.com/office/powerpoint/2010/main" val="21397407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p:txBody>
      </p:sp>
      <p:sp>
        <p:nvSpPr>
          <p:cNvPr id="4" name="Slide Number Placeholder 3"/>
          <p:cNvSpPr>
            <a:spLocks noGrp="1"/>
          </p:cNvSpPr>
          <p:nvPr>
            <p:ph type="sldNum" sz="quarter" idx="10"/>
          </p:nvPr>
        </p:nvSpPr>
        <p:spPr/>
        <p:txBody>
          <a:bodyPr/>
          <a:lstStyle/>
          <a:p>
            <a:fld id="{3AA9A9C8-D01D-4035-9878-655F50F97496}" type="slidenum">
              <a:rPr lang="en-GB" smtClean="0"/>
              <a:t>32</a:t>
            </a:fld>
            <a:endParaRPr lang="en-GB"/>
          </a:p>
        </p:txBody>
      </p:sp>
    </p:spTree>
    <p:extLst>
      <p:ext uri="{BB962C8B-B14F-4D97-AF65-F5344CB8AC3E}">
        <p14:creationId xmlns:p14="http://schemas.microsoft.com/office/powerpoint/2010/main" val="39894895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are revealed by clicking on the mouse.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p:txBody>
      </p:sp>
      <p:sp>
        <p:nvSpPr>
          <p:cNvPr id="4" name="Slide Number Placeholder 3"/>
          <p:cNvSpPr>
            <a:spLocks noGrp="1"/>
          </p:cNvSpPr>
          <p:nvPr>
            <p:ph type="sldNum" sz="quarter" idx="10"/>
          </p:nvPr>
        </p:nvSpPr>
        <p:spPr/>
        <p:txBody>
          <a:bodyPr/>
          <a:lstStyle/>
          <a:p>
            <a:fld id="{3AA9A9C8-D01D-4035-9878-655F50F97496}" type="slidenum">
              <a:rPr lang="en-GB" smtClean="0"/>
              <a:t>33</a:t>
            </a:fld>
            <a:endParaRPr lang="en-GB"/>
          </a:p>
        </p:txBody>
      </p:sp>
    </p:spTree>
    <p:extLst>
      <p:ext uri="{BB962C8B-B14F-4D97-AF65-F5344CB8AC3E}">
        <p14:creationId xmlns:p14="http://schemas.microsoft.com/office/powerpoint/2010/main" val="26225697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baseline="0" dirty="0">
                <a:solidFill>
                  <a:schemeClr val="tx1"/>
                </a:solidFill>
              </a:rPr>
              <a:t>Expected answers: </a:t>
            </a:r>
            <a:r>
              <a:rPr lang="en-GB" sz="1200" b="0" i="0" baseline="0" dirty="0">
                <a:solidFill>
                  <a:schemeClr val="tx1"/>
                </a:solidFill>
              </a:rPr>
              <a:t>1. Yes, 2. As much as possible – with caveats.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summary of common misunderstandings can be found in the teacher notes for this activity.</a:t>
            </a:r>
          </a:p>
        </p:txBody>
      </p:sp>
      <p:sp>
        <p:nvSpPr>
          <p:cNvPr id="4" name="Slide Number Placeholder 3"/>
          <p:cNvSpPr>
            <a:spLocks noGrp="1"/>
          </p:cNvSpPr>
          <p:nvPr>
            <p:ph type="sldNum" sz="quarter" idx="10"/>
          </p:nvPr>
        </p:nvSpPr>
        <p:spPr/>
        <p:txBody>
          <a:bodyPr/>
          <a:lstStyle/>
          <a:p>
            <a:fld id="{3AA9A9C8-D01D-4035-9878-655F50F97496}" type="slidenum">
              <a:rPr lang="en-GB" smtClean="0"/>
              <a:t>34</a:t>
            </a:fld>
            <a:endParaRPr lang="en-GB"/>
          </a:p>
        </p:txBody>
      </p:sp>
    </p:spTree>
    <p:extLst>
      <p:ext uri="{BB962C8B-B14F-4D97-AF65-F5344CB8AC3E}">
        <p14:creationId xmlns:p14="http://schemas.microsoft.com/office/powerpoint/2010/main" val="937237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4</a:t>
            </a:fld>
            <a:endParaRPr lang="en-GB"/>
          </a:p>
        </p:txBody>
      </p:sp>
    </p:spTree>
    <p:extLst>
      <p:ext uri="{BB962C8B-B14F-4D97-AF65-F5344CB8AC3E}">
        <p14:creationId xmlns:p14="http://schemas.microsoft.com/office/powerpoint/2010/main" val="2429124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5</a:t>
            </a:fld>
            <a:endParaRPr lang="en-GB"/>
          </a:p>
        </p:txBody>
      </p:sp>
    </p:spTree>
    <p:extLst>
      <p:ext uri="{BB962C8B-B14F-4D97-AF65-F5344CB8AC3E}">
        <p14:creationId xmlns:p14="http://schemas.microsoft.com/office/powerpoint/2010/main" val="782777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6</a:t>
            </a:fld>
            <a:endParaRPr lang="en-GB"/>
          </a:p>
        </p:txBody>
      </p:sp>
    </p:spTree>
    <p:extLst>
      <p:ext uri="{BB962C8B-B14F-4D97-AF65-F5344CB8AC3E}">
        <p14:creationId xmlns:p14="http://schemas.microsoft.com/office/powerpoint/2010/main" val="915883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7</a:t>
            </a:fld>
            <a:endParaRPr lang="en-GB"/>
          </a:p>
        </p:txBody>
      </p:sp>
    </p:spTree>
    <p:extLst>
      <p:ext uri="{BB962C8B-B14F-4D97-AF65-F5344CB8AC3E}">
        <p14:creationId xmlns:p14="http://schemas.microsoft.com/office/powerpoint/2010/main" val="212864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PFM6.3</a:t>
                </a:r>
                <a:r>
                  <a:rPr lang="en-GB" b="1" dirty="0"/>
                  <a:t>: </a:t>
                </a:r>
                <a:r>
                  <a:rPr lang="en-GB" sz="1000" b="0" kern="1200" dirty="0">
                    <a:solidFill>
                      <a:schemeClr val="tx1"/>
                    </a:solidFill>
                    <a:effectLst/>
                    <a:latin typeface="+mn-lt"/>
                    <a:ea typeface="+mn-ea"/>
                    <a:cs typeface="+mn-cs"/>
                  </a:rPr>
                  <a:t>s</a:t>
                </a:r>
                <a:r>
                  <a:rPr lang="en-GB" sz="1000" kern="1200" dirty="0">
                    <a:solidFill>
                      <a:schemeClr val="tx1"/>
                    </a:solidFill>
                    <a:effectLst/>
                    <a:latin typeface="+mn-lt"/>
                    <a:ea typeface="+mn-ea"/>
                    <a:cs typeface="+mn-cs"/>
                  </a:rPr>
                  <a:t>tudents should be able to </a:t>
                </a:r>
                <a:r>
                  <a:rPr lang="en-GB" sz="1200" kern="1200" dirty="0">
                    <a:solidFill>
                      <a:schemeClr val="tx1"/>
                    </a:solidFill>
                    <a:effectLst/>
                    <a:latin typeface="+mn-lt"/>
                    <a:ea typeface="+mn-ea"/>
                    <a:cs typeface="+mn-cs"/>
                  </a:rPr>
                  <a:t>describe what happens to the motion of objects colliding head on. </a:t>
                </a:r>
              </a:p>
              <a:p>
                <a:r>
                  <a:rPr lang="en-GB" sz="1000" b="1" kern="1200" dirty="0">
                    <a:solidFill>
                      <a:schemeClr val="tx1"/>
                    </a:solidFill>
                    <a:effectLst/>
                    <a:latin typeface="+mn-lt"/>
                    <a:ea typeface="+mn-ea"/>
                    <a:cs typeface="+mn-cs"/>
                  </a:rPr>
                  <a:t>Common misunderstandings:</a:t>
                </a:r>
                <a:r>
                  <a:rPr lang="en-GB" sz="1000" kern="1200" baseline="0" dirty="0">
                    <a:solidFill>
                      <a:schemeClr val="tx1"/>
                    </a:solidFill>
                    <a:effectLst/>
                    <a:latin typeface="+mn-lt"/>
                    <a:ea typeface="+mn-ea"/>
                    <a:cs typeface="+mn-cs"/>
                  </a:rPr>
                  <a:t> the player who is moving fastest exerts a bigger force on the slower player than vice-versa.</a:t>
                </a:r>
              </a:p>
              <a:p>
                <a:r>
                  <a:rPr lang="en-GB" sz="1200" b="1" kern="1200" baseline="0" dirty="0">
                    <a:solidFill>
                      <a:schemeClr val="tx1"/>
                    </a:solidFill>
                    <a:effectLst/>
                    <a:latin typeface="Calibri" panose="020F0502020204030204" pitchFamily="34" charset="0"/>
                    <a:ea typeface="+mn-ea"/>
                    <a:cs typeface="Arial" panose="020B0604020202020204" pitchFamily="34" charset="0"/>
                  </a:rPr>
                  <a:t>Avoid saying: </a:t>
                </a:r>
                <a:r>
                  <a:rPr lang="en-GB" sz="1200" kern="1200" baseline="0" dirty="0">
                    <a:solidFill>
                      <a:schemeClr val="tx1"/>
                    </a:solidFill>
                    <a:effectLst/>
                    <a:latin typeface="Calibri" panose="020F0502020204030204" pitchFamily="34" charset="0"/>
                    <a:ea typeface="+mn-ea"/>
                    <a:cs typeface="Arial" panose="020B0604020202020204" pitchFamily="34" charset="0"/>
                  </a:rPr>
                  <a:t>an object has force.</a:t>
                </a:r>
              </a:p>
              <a:p>
                <a:r>
                  <a:rPr lang="en-GB" sz="1200" b="1" kern="1200" baseline="0" dirty="0">
                    <a:solidFill>
                      <a:schemeClr val="tx1"/>
                    </a:solidFill>
                    <a:effectLst/>
                    <a:latin typeface="Calibri" panose="020F0502020204030204" pitchFamily="34" charset="0"/>
                    <a:ea typeface="+mn-ea"/>
                    <a:cs typeface="Arial" panose="020B0604020202020204" pitchFamily="34" charset="0"/>
                  </a:rPr>
                  <a:t>Do say:</a:t>
                </a:r>
                <a:r>
                  <a:rPr lang="en-GB" sz="1200" b="0" kern="1200" baseline="0" dirty="0">
                    <a:solidFill>
                      <a:schemeClr val="tx1"/>
                    </a:solidFill>
                    <a:effectLst/>
                    <a:latin typeface="Calibri" panose="020F0502020204030204" pitchFamily="34" charset="0"/>
                    <a:ea typeface="+mn-ea"/>
                    <a:cs typeface="Arial" panose="020B0604020202020204" pitchFamily="34" charset="0"/>
                  </a:rPr>
                  <a:t> an </a:t>
                </a:r>
                <a:r>
                  <a:rPr lang="en-GB" sz="1200" kern="1200" baseline="0" dirty="0">
                    <a:solidFill>
                      <a:schemeClr val="tx1"/>
                    </a:solidFill>
                    <a:effectLst/>
                    <a:latin typeface="Calibri" panose="020F0502020204030204" pitchFamily="34" charset="0"/>
                    <a:ea typeface="+mn-ea"/>
                    <a:cs typeface="Arial" panose="020B0604020202020204" pitchFamily="34" charset="0"/>
                  </a:rPr>
                  <a:t>object has momentum, mass or speed (or velocity).</a:t>
                </a:r>
                <a:endParaRPr lang="en-GB" sz="10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1" baseline="0" dirty="0">
                    <a:solidFill>
                      <a:schemeClr val="tx1"/>
                    </a:solidFill>
                  </a:rPr>
                  <a:t>Student sheets and teacher notes for this activity contain printable and editable worksheets, together with teacher support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b="0" i="0" baseline="0" dirty="0">
                    <a:solidFill>
                      <a:schemeClr val="tx1"/>
                    </a:solidFill>
                  </a:rPr>
                  <a:t>Image by </a:t>
                </a:r>
                <a:r>
                  <a:rPr lang="en-GB" sz="1000" b="0" i="0" baseline="0" dirty="0" err="1">
                    <a:solidFill>
                      <a:schemeClr val="tx1"/>
                    </a:solidFill>
                  </a:rPr>
                  <a:t>christianesteve</a:t>
                </a:r>
                <a:r>
                  <a:rPr lang="en-GB" sz="1000" b="0" i="0" baseline="0" dirty="0">
                    <a:solidFill>
                      <a:schemeClr val="tx1"/>
                    </a:solidFill>
                  </a:rPr>
                  <a:t> from Pixabay</a:t>
                </a:r>
                <a:endParaRPr lang="en-GB" sz="1000" b="0" i="1" baseline="0" dirty="0">
                  <a:solidFill>
                    <a:schemeClr val="tx1"/>
                  </a:solidFill>
                </a:endParaRPr>
              </a:p>
            </p:txBody>
          </p:sp>
        </mc:Choice>
        <mc:Fallback xmlns="">
          <p:sp>
            <p:nvSpPr>
              <p:cNvPr id="3" name="Notes Placeholder 2"/>
              <p:cNvSpPr>
                <a:spLocks noGrp="1"/>
              </p:cNvSpPr>
              <p:nvPr>
                <p:ph type="body" idx="1"/>
              </p:nvPr>
            </p:nvSpPr>
            <p:spPr/>
            <p:txBody>
              <a:bodyPr/>
              <a:lstStyle/>
              <a:p>
                <a:r>
                  <a:rPr lang="en-GB" b="1" dirty="0"/>
                  <a:t>From</a:t>
                </a:r>
                <a:r>
                  <a:rPr lang="en-GB" b="1" baseline="0" dirty="0"/>
                  <a:t> k</a:t>
                </a:r>
                <a:r>
                  <a:rPr lang="en-GB" b="1" dirty="0"/>
                  <a:t>ey concept </a:t>
                </a:r>
                <a:r>
                  <a:rPr lang="en-GB" b="1" dirty="0">
                    <a:solidFill>
                      <a:srgbClr val="C00000"/>
                    </a:solidFill>
                  </a:rPr>
                  <a:t>PFM6.2</a:t>
                </a:r>
                <a:r>
                  <a:rPr lang="en-GB" b="1" dirty="0"/>
                  <a:t>: </a:t>
                </a:r>
                <a:r>
                  <a:rPr lang="en-GB" sz="1200" b="0" kern="1200" dirty="0">
                    <a:solidFill>
                      <a:schemeClr val="tx1"/>
                    </a:solidFill>
                    <a:effectLst/>
                    <a:latin typeface="+mn-lt"/>
                    <a:ea typeface="+mn-ea"/>
                    <a:cs typeface="+mn-cs"/>
                  </a:rPr>
                  <a:t>s</a:t>
                </a:r>
                <a:r>
                  <a:rPr lang="en-GB" sz="1200" kern="1200" dirty="0">
                    <a:solidFill>
                      <a:schemeClr val="tx1"/>
                    </a:solidFill>
                    <a:effectLst/>
                    <a:latin typeface="+mn-lt"/>
                    <a:ea typeface="+mn-ea"/>
                    <a:cs typeface="+mn-cs"/>
                  </a:rPr>
                  <a:t>tudents should be able to </a:t>
                </a:r>
                <a:r>
                  <a:rPr lang="en-GB" sz="1800" kern="1200" dirty="0">
                    <a:solidFill>
                      <a:schemeClr val="tx1"/>
                    </a:solidFill>
                    <a:effectLst/>
                    <a:latin typeface="Calibri" panose="020F0502020204030204" pitchFamily="34" charset="0"/>
                    <a:ea typeface="+mn-ea"/>
                    <a:cs typeface="Times New Roman" panose="02020603050405020304" pitchFamily="18" charset="0"/>
                  </a:rPr>
                  <a:t>c</a:t>
                </a:r>
                <a:r>
                  <a:rPr lang="en-GB" sz="1800" dirty="0">
                    <a:effectLst/>
                    <a:latin typeface="Calibri" panose="020F0502020204030204" pitchFamily="34" charset="0"/>
                    <a:ea typeface="Calibri" panose="020F0502020204030204" pitchFamily="34" charset="0"/>
                    <a:cs typeface="Times New Roman" panose="02020603050405020304" pitchFamily="18" charset="0"/>
                  </a:rPr>
                  <a:t>alculate forces using </a:t>
                </a:r>
                <a:r>
                  <a:rPr lang="en-GB" sz="1800" b="1" i="0">
                    <a:effectLst/>
                    <a:latin typeface="Cambria Math" panose="02040503050406030204" pitchFamily="18" charset="0"/>
                    <a:ea typeface="Calibri" panose="020F0502020204030204" pitchFamily="34" charset="0"/>
                    <a:cs typeface="Calibri" panose="020F0502020204030204" pitchFamily="34" charset="0"/>
                  </a:rPr>
                  <a:t>𝑭</a:t>
                </a:r>
                <a:r>
                  <a:rPr lang="en-GB" sz="1800" i="0">
                    <a:effectLst/>
                    <a:latin typeface="Cambria Math" panose="02040503050406030204" pitchFamily="18" charset="0"/>
                    <a:ea typeface="Calibri" panose="020F0502020204030204" pitchFamily="34" charset="0"/>
                    <a:cs typeface="Calibri" panose="020F0502020204030204" pitchFamily="34" charset="0"/>
                  </a:rPr>
                  <a:t>=𝑚 </a:t>
                </a:r>
                <a:r>
                  <a:rPr lang="en-GB" sz="1800" b="1" i="0">
                    <a:effectLst/>
                    <a:latin typeface="Cambria Math" panose="02040503050406030204" pitchFamily="18" charset="0"/>
                    <a:ea typeface="Calibri" panose="020F0502020204030204" pitchFamily="34" charset="0"/>
                    <a:cs typeface="Calibri" panose="020F0502020204030204" pitchFamily="34" charset="0"/>
                  </a:rPr>
                  <a:t>𝒂</a:t>
                </a:r>
                <a:r>
                  <a:rPr lang="en-GB" sz="1800" dirty="0">
                    <a:effectLst/>
                    <a:latin typeface="Calibri" panose="020F0502020204030204" pitchFamily="34" charset="0"/>
                    <a:ea typeface="Calibri" panose="020F0502020204030204" pitchFamily="34" charset="0"/>
                    <a:cs typeface="Times New Roman" panose="02020603050405020304" pitchFamily="18" charset="0"/>
                  </a:rPr>
                  <a:t> and rearrange this equation.</a:t>
                </a: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r>
                  <a:rPr lang="en-GB" sz="1200" b="1" kern="1200" dirty="0">
                    <a:solidFill>
                      <a:schemeClr val="tx1"/>
                    </a:solidFill>
                    <a:effectLst/>
                    <a:latin typeface="+mn-lt"/>
                    <a:ea typeface="+mn-ea"/>
                    <a:cs typeface="+mn-cs"/>
                  </a:rPr>
                  <a:t>Common misunderstandings:</a:t>
                </a:r>
                <a:r>
                  <a:rPr lang="en-GB" sz="1200" kern="1200" baseline="0" dirty="0">
                    <a:solidFill>
                      <a:schemeClr val="tx1"/>
                    </a:solidFill>
                    <a:effectLst/>
                    <a:latin typeface="+mn-lt"/>
                    <a:ea typeface="+mn-ea"/>
                    <a:cs typeface="+mn-cs"/>
                  </a:rPr>
                  <a:t> </a:t>
                </a:r>
                <a:r>
                  <a:rPr lang="en-GB" sz="1800" dirty="0">
                    <a:effectLst/>
                    <a:latin typeface="Calibri" panose="020F0502020204030204" pitchFamily="34" charset="0"/>
                    <a:ea typeface="Calibri" panose="020F0502020204030204" pitchFamily="34" charset="0"/>
                    <a:cs typeface="Arial" panose="020B0604020202020204" pitchFamily="34" charset="0"/>
                  </a:rPr>
                  <a:t>Students may be able to use Newton’s second law when performing calculations, but a superficial knowledge of the use of formulae may mask qualitative misunderstandings and misconceptions.</a:t>
                </a:r>
                <a:endParaRPr lang="en-GB"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Student sheets and teacher notes for this activity contain printable and editable worksheets, together with teacher support materials.</a:t>
                </a:r>
              </a:p>
            </p:txBody>
          </p:sp>
        </mc:Fallback>
      </mc:AlternateContent>
      <p:sp>
        <p:nvSpPr>
          <p:cNvPr id="4" name="Slide Number Placeholder 3"/>
          <p:cNvSpPr>
            <a:spLocks noGrp="1"/>
          </p:cNvSpPr>
          <p:nvPr>
            <p:ph type="sldNum" sz="quarter" idx="10"/>
          </p:nvPr>
        </p:nvSpPr>
        <p:spPr/>
        <p:txBody>
          <a:bodyPr/>
          <a:lstStyle/>
          <a:p>
            <a:fld id="{3AA9A9C8-D01D-4035-9878-655F50F97496}" type="slidenum">
              <a:rPr lang="en-GB" smtClean="0"/>
              <a:t>8</a:t>
            </a:fld>
            <a:endParaRPr lang="en-GB"/>
          </a:p>
        </p:txBody>
      </p:sp>
    </p:spTree>
    <p:extLst>
      <p:ext uri="{BB962C8B-B14F-4D97-AF65-F5344CB8AC3E}">
        <p14:creationId xmlns:p14="http://schemas.microsoft.com/office/powerpoint/2010/main" val="2374922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baseline="0" dirty="0">
                <a:solidFill>
                  <a:schemeClr val="tx1"/>
                </a:solidFill>
              </a:rPr>
              <a:t>Expected answer: </a:t>
            </a:r>
            <a:r>
              <a:rPr lang="en-GB" sz="1200" b="0" i="0" baseline="0" dirty="0">
                <a:solidFill>
                  <a:schemeClr val="tx1"/>
                </a:solidFill>
              </a:rPr>
              <a: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baseline="0" dirty="0">
                <a:solidFill>
                  <a:schemeClr val="tx1"/>
                </a:solidFill>
              </a:rPr>
              <a:t>A breakdown of what each choice tells you about students’ understanding or misunderstanding can be found in the teacher notes for this activity.</a:t>
            </a:r>
          </a:p>
          <a:p>
            <a:endParaRPr lang="en-GB" dirty="0"/>
          </a:p>
        </p:txBody>
      </p:sp>
      <p:sp>
        <p:nvSpPr>
          <p:cNvPr id="4" name="Slide Number Placeholder 3"/>
          <p:cNvSpPr>
            <a:spLocks noGrp="1"/>
          </p:cNvSpPr>
          <p:nvPr>
            <p:ph type="sldNum" sz="quarter" idx="10"/>
          </p:nvPr>
        </p:nvSpPr>
        <p:spPr/>
        <p:txBody>
          <a:bodyPr/>
          <a:lstStyle/>
          <a:p>
            <a:fld id="{3AA9A9C8-D01D-4035-9878-655F50F97496}" type="slidenum">
              <a:rPr lang="en-GB" smtClean="0"/>
              <a:t>9</a:t>
            </a:fld>
            <a:endParaRPr lang="en-GB"/>
          </a:p>
        </p:txBody>
      </p:sp>
    </p:spTree>
    <p:extLst>
      <p:ext uri="{BB962C8B-B14F-4D97-AF65-F5344CB8AC3E}">
        <p14:creationId xmlns:p14="http://schemas.microsoft.com/office/powerpoint/2010/main" val="1022147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19/10/2022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4229756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19/10/2022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1402113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19/10/2022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411250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045666-C2DB-4374-98FD-31A24254EBAB}" type="datetimeFigureOut">
              <a:rPr lang="en-GB" smtClean="0"/>
              <a:t>19/10/2022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4164748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045666-C2DB-4374-98FD-31A24254EBAB}" type="datetimeFigureOut">
              <a:rPr lang="en-GB" smtClean="0"/>
              <a:t>19/10/2022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829058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045666-C2DB-4374-98FD-31A24254EBAB}" type="datetimeFigureOut">
              <a:rPr lang="en-GB" smtClean="0"/>
              <a:t>19/10/2022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679895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7045666-C2DB-4374-98FD-31A24254EBAB}" type="datetimeFigureOut">
              <a:rPr lang="en-GB" smtClean="0"/>
              <a:t>19/10/2022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80813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045666-C2DB-4374-98FD-31A24254EBAB}" type="datetimeFigureOut">
              <a:rPr lang="en-GB" smtClean="0"/>
              <a:t>19/10/2022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02775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045666-C2DB-4374-98FD-31A24254EBAB}" type="datetimeFigureOut">
              <a:rPr lang="en-GB" smtClean="0"/>
              <a:t>19/10/2022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193576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19/10/2022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2793256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7045666-C2DB-4374-98FD-31A24254EBAB}" type="datetimeFigureOut">
              <a:rPr lang="en-GB" smtClean="0"/>
              <a:t>19/10/2022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48A154-E206-4365-8F5D-0EA04C752EDB}" type="slidenum">
              <a:rPr lang="en-GB" smtClean="0"/>
              <a:t>‹#›</a:t>
            </a:fld>
            <a:endParaRPr lang="en-GB"/>
          </a:p>
        </p:txBody>
      </p:sp>
    </p:spTree>
    <p:extLst>
      <p:ext uri="{BB962C8B-B14F-4D97-AF65-F5344CB8AC3E}">
        <p14:creationId xmlns:p14="http://schemas.microsoft.com/office/powerpoint/2010/main" val="346972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045666-C2DB-4374-98FD-31A24254EBAB}" type="datetimeFigureOut">
              <a:rPr lang="en-GB" smtClean="0"/>
              <a:t>19/10/2022</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48A154-E206-4365-8F5D-0EA04C752EDB}" type="slidenum">
              <a:rPr lang="en-GB" smtClean="0"/>
              <a:t>‹#›</a:t>
            </a:fld>
            <a:endParaRPr lang="en-GB"/>
          </a:p>
        </p:txBody>
      </p:sp>
    </p:spTree>
    <p:extLst>
      <p:ext uri="{BB962C8B-B14F-4D97-AF65-F5344CB8AC3E}">
        <p14:creationId xmlns:p14="http://schemas.microsoft.com/office/powerpoint/2010/main" val="11367523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26.xml"/><Relationship Id="rId3" Type="http://schemas.openxmlformats.org/officeDocument/2006/relationships/image" Target="../media/image1.png"/><Relationship Id="rId7" Type="http://schemas.openxmlformats.org/officeDocument/2006/relationships/slide" Target="slide8.xml"/><Relationship Id="rId12" Type="http://schemas.openxmlformats.org/officeDocument/2006/relationships/slide" Target="slide18.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png"/><Relationship Id="rId11" Type="http://schemas.openxmlformats.org/officeDocument/2006/relationships/slide" Target="slide15.xml"/><Relationship Id="rId5" Type="http://schemas.openxmlformats.org/officeDocument/2006/relationships/slide" Target="slide28.xml"/><Relationship Id="rId15" Type="http://schemas.openxmlformats.org/officeDocument/2006/relationships/slide" Target="slide11.xml"/><Relationship Id="rId10" Type="http://schemas.openxmlformats.org/officeDocument/2006/relationships/slide" Target="slide21.xml"/><Relationship Id="rId4" Type="http://schemas.openxmlformats.org/officeDocument/2006/relationships/hyperlink" Target="BEST_PMA_3_1_Teacher%20notes_key%20concept_Transfer%20of%20energy%20by%20conduction.docx" TargetMode="External"/><Relationship Id="rId9" Type="http://schemas.openxmlformats.org/officeDocument/2006/relationships/slide" Target="slide13.xml"/><Relationship Id="rId14" Type="http://schemas.openxmlformats.org/officeDocument/2006/relationships/slide" Target="slide3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3.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22.png"/><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hyperlink" Target="http://www.bestevidencescienceteaching.or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slide" Target="slide1.xml"/><Relationship Id="rId5" Type="http://schemas.openxmlformats.org/officeDocument/2006/relationships/image" Target="../media/image23.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2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slide" Target="slide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86" name="Rounded Rectangle 85">
            <a:hlinkClick r:id="rId4" action="ppaction://hlinkfile"/>
          </p:cNvPr>
          <p:cNvSpPr/>
          <p:nvPr/>
        </p:nvSpPr>
        <p:spPr>
          <a:xfrm>
            <a:off x="4352422" y="5610794"/>
            <a:ext cx="4540273" cy="681618"/>
          </a:xfrm>
          <a:prstGeom prst="roundRect">
            <a:avLst>
              <a:gd name="adj" fmla="val 2693"/>
            </a:avLst>
          </a:prstGeom>
          <a:solidFill>
            <a:srgbClr val="604A7B"/>
          </a:solid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GB" sz="1200" b="1" dirty="0">
                <a:latin typeface="Verdana" panose="020B0604030504040204" pitchFamily="34" charset="0"/>
                <a:ea typeface="Verdana" panose="020B0604030504040204" pitchFamily="34" charset="0"/>
              </a:rPr>
              <a:t>Run the slide show to activate the clickable boxes.</a:t>
            </a:r>
          </a:p>
          <a:p>
            <a:pPr algn="ctr"/>
            <a:r>
              <a:rPr lang="en-GB" sz="1200" b="1" dirty="0">
                <a:latin typeface="Verdana" panose="020B0604030504040204" pitchFamily="34" charset="0"/>
                <a:ea typeface="Verdana" panose="020B0604030504040204" pitchFamily="34" charset="0"/>
              </a:rPr>
              <a:t>Useful information can be found in the slide notes.</a:t>
            </a:r>
            <a:endParaRPr lang="en-GB" sz="1100" dirty="0">
              <a:latin typeface="Verdana" panose="020B0604030504040204" pitchFamily="34" charset="0"/>
              <a:ea typeface="Verdana" panose="020B0604030504040204" pitchFamily="34" charset="0"/>
            </a:endParaRPr>
          </a:p>
        </p:txBody>
      </p:sp>
      <p:sp>
        <p:nvSpPr>
          <p:cNvPr id="91" name="Title 1"/>
          <p:cNvSpPr txBox="1">
            <a:spLocks/>
          </p:cNvSpPr>
          <p:nvPr/>
        </p:nvSpPr>
        <p:spPr>
          <a:xfrm>
            <a:off x="0" y="2175"/>
            <a:ext cx="9144000" cy="63538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defRPr/>
            </a:pPr>
            <a:r>
              <a:rPr lang="en-US" dirty="0">
                <a:solidFill>
                  <a:schemeClr val="tx1"/>
                </a:solidFill>
              </a:rPr>
              <a:t>Key concept PFM6.3</a:t>
            </a:r>
            <a:r>
              <a:rPr kumimoji="0" lang="en-US"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 Changing momentum</a:t>
            </a:r>
            <a:endParaRPr kumimoji="0" lang="en-GB" sz="2000" b="1" i="0" u="none" strike="noStrike" kern="1200" cap="none" spc="0"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45" name="Group 44"/>
          <p:cNvGrpSpPr/>
          <p:nvPr/>
        </p:nvGrpSpPr>
        <p:grpSpPr>
          <a:xfrm>
            <a:off x="212333" y="5690206"/>
            <a:ext cx="3926671" cy="517833"/>
            <a:chOff x="193862" y="5695967"/>
            <a:chExt cx="3926671" cy="517833"/>
          </a:xfrm>
        </p:grpSpPr>
        <p:sp>
          <p:nvSpPr>
            <p:cNvPr id="46" name="Text Box 234"/>
            <p:cNvSpPr txBox="1"/>
            <p:nvPr/>
          </p:nvSpPr>
          <p:spPr>
            <a:xfrm>
              <a:off x="193862" y="5695967"/>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6" name="Rectangle 55"/>
            <p:cNvSpPr/>
            <p:nvPr/>
          </p:nvSpPr>
          <p:spPr>
            <a:xfrm>
              <a:off x="393887" y="5695967"/>
              <a:ext cx="3726646"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Prior understanding from earlier stages of learning.</a:t>
              </a:r>
            </a:p>
          </p:txBody>
        </p:sp>
        <p:sp>
          <p:nvSpPr>
            <p:cNvPr id="57" name="Text Box 235"/>
            <p:cNvSpPr txBox="1"/>
            <p:nvPr/>
          </p:nvSpPr>
          <p:spPr>
            <a:xfrm>
              <a:off x="193862" y="5991550"/>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8" name="Rectangle 57"/>
            <p:cNvSpPr/>
            <p:nvPr/>
          </p:nvSpPr>
          <p:spPr>
            <a:xfrm>
              <a:off x="393887" y="5991550"/>
              <a:ext cx="2506663" cy="222250"/>
            </a:xfrm>
            <a:prstGeom prst="rect">
              <a:avLst/>
            </a:prstGeom>
          </p:spPr>
          <p:txBody>
            <a:bodyPr wrap="square" anchor="ctr" anchorCtr="0">
              <a:noAutofit/>
            </a:bodyPr>
            <a:lstStyle/>
            <a:p>
              <a:r>
                <a:rPr lang="en-GB" sz="900" dirty="0">
                  <a:latin typeface="Verdana" panose="020B0604030504040204" pitchFamily="34" charset="0"/>
                  <a:ea typeface="Verdana" panose="020B0604030504040204" pitchFamily="34" charset="0"/>
                </a:rPr>
                <a:t>Bridge to later stages of learning.</a:t>
              </a:r>
            </a:p>
          </p:txBody>
        </p:sp>
      </p:grpSp>
      <p:grpSp>
        <p:nvGrpSpPr>
          <p:cNvPr id="6" name="Group 5">
            <a:extLst>
              <a:ext uri="{FF2B5EF4-FFF2-40B4-BE49-F238E27FC236}">
                <a16:creationId xmlns:a16="http://schemas.microsoft.com/office/drawing/2014/main" id="{0358FC95-66E9-4E6E-9427-29A06EC34686}"/>
              </a:ext>
            </a:extLst>
          </p:cNvPr>
          <p:cNvGrpSpPr/>
          <p:nvPr/>
        </p:nvGrpSpPr>
        <p:grpSpPr>
          <a:xfrm>
            <a:off x="231410" y="818891"/>
            <a:ext cx="8683558" cy="4682322"/>
            <a:chOff x="231410" y="818891"/>
            <a:chExt cx="8683558" cy="4682322"/>
          </a:xfrm>
        </p:grpSpPr>
        <p:sp>
          <p:nvSpPr>
            <p:cNvPr id="43" name="Text Box 234"/>
            <p:cNvSpPr txBox="1"/>
            <p:nvPr/>
          </p:nvSpPr>
          <p:spPr>
            <a:xfrm>
              <a:off x="8580932" y="2444093"/>
              <a:ext cx="200025" cy="195814"/>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B</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nvGrpSpPr>
            <p:cNvPr id="72" name="Group 71"/>
            <p:cNvGrpSpPr/>
            <p:nvPr/>
          </p:nvGrpSpPr>
          <p:grpSpPr>
            <a:xfrm>
              <a:off x="1436957" y="1380530"/>
              <a:ext cx="7344000" cy="108806"/>
              <a:chOff x="-3399" y="3399"/>
              <a:chExt cx="7492276" cy="108806"/>
            </a:xfrm>
          </p:grpSpPr>
          <p:cxnSp>
            <p:nvCxnSpPr>
              <p:cNvPr id="73" name="Straight Arrow Connector 72"/>
              <p:cNvCxnSpPr/>
              <p:nvPr/>
            </p:nvCxnSpPr>
            <p:spPr>
              <a:xfrm>
                <a:off x="110490" y="57150"/>
                <a:ext cx="7378387" cy="0"/>
              </a:xfrm>
              <a:prstGeom prst="straightConnector1">
                <a:avLst/>
              </a:prstGeom>
              <a:ln w="50800">
                <a:solidFill>
                  <a:srgbClr val="604A7B"/>
                </a:solidFill>
                <a:tailEnd type="triangle"/>
              </a:ln>
            </p:spPr>
            <p:style>
              <a:lnRef idx="1">
                <a:schemeClr val="accent1"/>
              </a:lnRef>
              <a:fillRef idx="0">
                <a:schemeClr val="accent1"/>
              </a:fillRef>
              <a:effectRef idx="0">
                <a:schemeClr val="accent1"/>
              </a:effectRef>
              <a:fontRef idx="minor">
                <a:schemeClr val="tx1"/>
              </a:fontRef>
            </p:style>
          </p:cxnSp>
          <p:grpSp>
            <p:nvGrpSpPr>
              <p:cNvPr id="74" name="Group 73"/>
              <p:cNvGrpSpPr/>
              <p:nvPr/>
            </p:nvGrpSpPr>
            <p:grpSpPr>
              <a:xfrm>
                <a:off x="-3399" y="3399"/>
                <a:ext cx="1791301" cy="108806"/>
                <a:chOff x="-3999" y="3399"/>
                <a:chExt cx="2107274" cy="108806"/>
              </a:xfrm>
            </p:grpSpPr>
            <p:sp>
              <p:nvSpPr>
                <p:cNvPr id="76" name="Parallelogram 75"/>
                <p:cNvSpPr/>
                <p:nvPr/>
              </p:nvSpPr>
              <p:spPr>
                <a:xfrm rot="10800000" flipV="1">
                  <a:off x="-1114" y="3399"/>
                  <a:ext cx="2104389" cy="53975"/>
                </a:xfrm>
                <a:prstGeom prst="parallelogram">
                  <a:avLst>
                    <a:gd name="adj" fmla="val 199000"/>
                  </a:avLst>
                </a:prstGeom>
                <a:solidFill>
                  <a:srgbClr val="604A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Parallelogram 76"/>
                <p:cNvSpPr/>
                <p:nvPr/>
              </p:nvSpPr>
              <p:spPr>
                <a:xfrm rot="10800000">
                  <a:off x="-3999" y="58205"/>
                  <a:ext cx="2104937" cy="54000"/>
                </a:xfrm>
                <a:prstGeom prst="parallelogram">
                  <a:avLst>
                    <a:gd name="adj" fmla="val 199000"/>
                  </a:avLst>
                </a:prstGeom>
                <a:solidFill>
                  <a:srgbClr val="604A7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75" name="Text Box 2"/>
              <p:cNvSpPr txBox="1">
                <a:spLocks noChangeArrowheads="1"/>
              </p:cNvSpPr>
              <p:nvPr/>
            </p:nvSpPr>
            <p:spPr bwMode="auto">
              <a:xfrm>
                <a:off x="219057" y="10601"/>
                <a:ext cx="1295400" cy="95258"/>
              </a:xfrm>
              <a:prstGeom prst="rect">
                <a:avLst/>
              </a:prstGeom>
              <a:solidFill>
                <a:srgbClr val="604A7B"/>
              </a:solidFill>
              <a:ln w="9525">
                <a:noFill/>
                <a:miter lim="800000"/>
                <a:headEnd/>
                <a:tailEnd/>
              </a:ln>
            </p:spPr>
            <p:txBody>
              <a:bodyPr rot="0" vert="horz" wrap="square" lIns="0" tIns="0" rIns="0" bIns="0" anchor="t" anchorCtr="0">
                <a:noAutofit/>
              </a:bodyPr>
              <a:lstStyle/>
              <a:p>
                <a:pPr algn="ctr">
                  <a:spcAft>
                    <a:spcPts val="0"/>
                  </a:spcAft>
                </a:pPr>
                <a:r>
                  <a:rPr lang="en-GB" sz="600" b="1" cap="all">
                    <a:solidFill>
                      <a:srgbClr val="FFFFFF"/>
                    </a:solidFill>
                    <a:effectLst/>
                    <a:latin typeface="Calibri" panose="020F0502020204030204" pitchFamily="34" charset="0"/>
                    <a:ea typeface="Calibri" panose="020F0502020204030204" pitchFamily="34" charset="0"/>
                    <a:cs typeface="Arial" panose="020B0604020202020204" pitchFamily="34" charset="0"/>
                  </a:rPr>
                  <a:t>C o n c e p t u a l   p r o g r e s s I o n</a:t>
                </a:r>
                <a:endParaRPr lang="en-GB" sz="1100">
                  <a:effectLst/>
                  <a:latin typeface="Calibri" panose="020F0502020204030204" pitchFamily="34" charset="0"/>
                  <a:ea typeface="Calibri" panose="020F0502020204030204" pitchFamily="34" charset="0"/>
                  <a:cs typeface="Arial" panose="020B0604020202020204" pitchFamily="34" charset="0"/>
                </a:endParaRPr>
              </a:p>
            </p:txBody>
          </p:sp>
        </p:grpSp>
        <p:grpSp>
          <p:nvGrpSpPr>
            <p:cNvPr id="5" name="Group 4">
              <a:extLst>
                <a:ext uri="{FF2B5EF4-FFF2-40B4-BE49-F238E27FC236}">
                  <a16:creationId xmlns:a16="http://schemas.microsoft.com/office/drawing/2014/main" id="{D6742CF4-AE65-4F33-8EC2-6F42A43B5C02}"/>
                </a:ext>
              </a:extLst>
            </p:cNvPr>
            <p:cNvGrpSpPr/>
            <p:nvPr/>
          </p:nvGrpSpPr>
          <p:grpSpPr>
            <a:xfrm>
              <a:off x="231410" y="818891"/>
              <a:ext cx="8683558" cy="4682322"/>
              <a:chOff x="231410" y="818891"/>
              <a:chExt cx="8683558" cy="4682322"/>
            </a:xfrm>
          </p:grpSpPr>
          <p:grpSp>
            <p:nvGrpSpPr>
              <p:cNvPr id="3" name="Group 2"/>
              <p:cNvGrpSpPr/>
              <p:nvPr/>
            </p:nvGrpSpPr>
            <p:grpSpPr>
              <a:xfrm>
                <a:off x="231410" y="818891"/>
                <a:ext cx="8683558" cy="4682322"/>
                <a:chOff x="212333" y="813857"/>
                <a:chExt cx="8683558" cy="4682322"/>
              </a:xfrm>
            </p:grpSpPr>
            <p:sp>
              <p:nvSpPr>
                <p:cNvPr id="65" name="TextBox 64">
                  <a:hlinkClick r:id="rId5" action="ppaction://hlinksldjump"/>
                </p:cNvPr>
                <p:cNvSpPr txBox="1"/>
                <p:nvPr/>
              </p:nvSpPr>
              <p:spPr>
                <a:xfrm>
                  <a:off x="4352897" y="4200179"/>
                  <a:ext cx="1512001"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solidFill>
                        <a:schemeClr val="tx2">
                          <a:lumMod val="50000"/>
                        </a:schemeClr>
                      </a:solidFill>
                      <a:latin typeface="Verdana" panose="020B0604030504040204" pitchFamily="34" charset="0"/>
                      <a:ea typeface="Verdana" panose="020B0604030504040204" pitchFamily="34" charset="0"/>
                    </a:rPr>
                    <a:t>Wall game</a:t>
                  </a:r>
                </a:p>
              </p:txBody>
            </p:sp>
            <p:grpSp>
              <p:nvGrpSpPr>
                <p:cNvPr id="89" name="Group 88"/>
                <p:cNvGrpSpPr/>
                <p:nvPr/>
              </p:nvGrpSpPr>
              <p:grpSpPr>
                <a:xfrm>
                  <a:off x="212333" y="813857"/>
                  <a:ext cx="8683558" cy="4682322"/>
                  <a:chOff x="213529" y="766232"/>
                  <a:chExt cx="8683558" cy="4682322"/>
                </a:xfrm>
              </p:grpSpPr>
              <p:grpSp>
                <p:nvGrpSpPr>
                  <p:cNvPr id="51" name="Group 50"/>
                  <p:cNvGrpSpPr/>
                  <p:nvPr/>
                </p:nvGrpSpPr>
                <p:grpSpPr>
                  <a:xfrm>
                    <a:off x="213529" y="766232"/>
                    <a:ext cx="8683558" cy="4682322"/>
                    <a:chOff x="213528" y="781472"/>
                    <a:chExt cx="8683558" cy="4682322"/>
                  </a:xfrm>
                </p:grpSpPr>
                <p:grpSp>
                  <p:nvGrpSpPr>
                    <p:cNvPr id="41" name="Group 40"/>
                    <p:cNvGrpSpPr/>
                    <p:nvPr/>
                  </p:nvGrpSpPr>
                  <p:grpSpPr>
                    <a:xfrm>
                      <a:off x="213528" y="781472"/>
                      <a:ext cx="8681180" cy="4682322"/>
                      <a:chOff x="237339" y="997372"/>
                      <a:chExt cx="8681180" cy="4682322"/>
                    </a:xfrm>
                  </p:grpSpPr>
                  <p:grpSp>
                    <p:nvGrpSpPr>
                      <p:cNvPr id="34" name="Group 33"/>
                      <p:cNvGrpSpPr/>
                      <p:nvPr/>
                    </p:nvGrpSpPr>
                    <p:grpSpPr>
                      <a:xfrm>
                        <a:off x="1353428" y="997372"/>
                        <a:ext cx="7565091" cy="1942089"/>
                        <a:chOff x="1348745" y="997475"/>
                        <a:chExt cx="7565091" cy="1942089"/>
                      </a:xfrm>
                    </p:grpSpPr>
                    <p:grpSp>
                      <p:nvGrpSpPr>
                        <p:cNvPr id="32" name="Group 31"/>
                        <p:cNvGrpSpPr/>
                        <p:nvPr/>
                      </p:nvGrpSpPr>
                      <p:grpSpPr>
                        <a:xfrm>
                          <a:off x="1348745" y="997475"/>
                          <a:ext cx="7565091" cy="1942089"/>
                          <a:chOff x="1348745" y="997475"/>
                          <a:chExt cx="7565091" cy="1942089"/>
                        </a:xfrm>
                      </p:grpSpPr>
                      <p:sp>
                        <p:nvSpPr>
                          <p:cNvPr id="2" name="Rectangle 1"/>
                          <p:cNvSpPr/>
                          <p:nvPr/>
                        </p:nvSpPr>
                        <p:spPr>
                          <a:xfrm>
                            <a:off x="1348745" y="997475"/>
                            <a:ext cx="7565091" cy="503794"/>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r>
                              <a:rPr lang="en-GB" sz="1050" dirty="0">
                                <a:solidFill>
                                  <a:schemeClr val="tx1"/>
                                </a:solidFill>
                                <a:latin typeface="Verdana" panose="020B0604030504040204" pitchFamily="34" charset="0"/>
                                <a:ea typeface="Verdana" panose="020B0604030504040204" pitchFamily="34" charset="0"/>
                              </a:rPr>
                              <a:t>In a collision (or any closed system), momentum is conserved and the size of the forces are equal to the rate of change of momentum.</a:t>
                            </a:r>
                          </a:p>
                        </p:txBody>
                      </p:sp>
                      <p:sp>
                        <p:nvSpPr>
                          <p:cNvPr id="4" name="Rectangle 3"/>
                          <p:cNvSpPr/>
                          <p:nvPr/>
                        </p:nvSpPr>
                        <p:spPr>
                          <a:xfrm>
                            <a:off x="1348745"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Calculate momentum using </a:t>
                            </a:r>
                          </a:p>
                          <a:p>
                            <a:r>
                              <a:rPr lang="en-GB" sz="1000" dirty="0">
                                <a:solidFill>
                                  <a:schemeClr val="tx1"/>
                                </a:solidFill>
                                <a:latin typeface="Verdana" panose="020B0604030504040204" pitchFamily="34" charset="0"/>
                                <a:ea typeface="Verdana" panose="020B0604030504040204" pitchFamily="34" charset="0"/>
                              </a:rPr>
                              <a:t>p = m x v.</a:t>
                            </a:r>
                            <a:endParaRPr lang="en-GB" sz="400" dirty="0">
                              <a:solidFill>
                                <a:schemeClr val="tx1"/>
                              </a:solidFill>
                              <a:latin typeface="Verdana" panose="020B0604030504040204" pitchFamily="34" charset="0"/>
                              <a:ea typeface="Verdana" panose="020B0604030504040204" pitchFamily="34" charset="0"/>
                            </a:endParaRPr>
                          </a:p>
                        </p:txBody>
                      </p:sp>
                      <p:sp>
                        <p:nvSpPr>
                          <p:cNvPr id="14" name="Rectangle 13"/>
                          <p:cNvSpPr/>
                          <p:nvPr/>
                        </p:nvSpPr>
                        <p:spPr>
                          <a:xfrm>
                            <a:off x="2861813"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Explain what happens to the motion of objects colliding head on</a:t>
                            </a:r>
                            <a:r>
                              <a:rPr lang="en-US" sz="1000" dirty="0">
                                <a:solidFill>
                                  <a:schemeClr val="tx1"/>
                                </a:solidFill>
                                <a:latin typeface="Verdana" panose="020B0604030504040204" pitchFamily="34" charset="0"/>
                                <a:ea typeface="Verdana" panose="020B0604030504040204" pitchFamily="34" charset="0"/>
                              </a:rPr>
                              <a:t>.</a:t>
                            </a:r>
                            <a:endParaRPr lang="en-GB" sz="1000" dirty="0">
                              <a:solidFill>
                                <a:schemeClr val="tx1"/>
                              </a:solidFill>
                              <a:latin typeface="Verdana" panose="020B0604030504040204" pitchFamily="34" charset="0"/>
                              <a:ea typeface="Verdana" panose="020B0604030504040204" pitchFamily="34" charset="0"/>
                            </a:endParaRPr>
                          </a:p>
                        </p:txBody>
                      </p:sp>
                      <p:sp>
                        <p:nvSpPr>
                          <p:cNvPr id="15" name="Rectangle 14"/>
                          <p:cNvSpPr/>
                          <p:nvPr/>
                        </p:nvSpPr>
                        <p:spPr>
                          <a:xfrm>
                            <a:off x="4374881"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Determine changes of momentum, </a:t>
                            </a:r>
                            <a:r>
                              <a:rPr lang="en-GB" sz="1000" dirty="0" err="1">
                                <a:solidFill>
                                  <a:schemeClr val="tx1"/>
                                </a:solidFill>
                                <a:latin typeface="Verdana" panose="020B0604030504040204" pitchFamily="34" charset="0"/>
                                <a:ea typeface="Verdana" panose="020B0604030504040204" pitchFamily="34" charset="0"/>
                              </a:rPr>
                              <a:t>Δp</a:t>
                            </a:r>
                            <a:r>
                              <a:rPr lang="en-GB" sz="1000" dirty="0">
                                <a:solidFill>
                                  <a:schemeClr val="tx1"/>
                                </a:solidFill>
                                <a:latin typeface="Verdana" panose="020B0604030504040204" pitchFamily="34" charset="0"/>
                                <a:ea typeface="Verdana" panose="020B0604030504040204" pitchFamily="34" charset="0"/>
                              </a:rPr>
                              <a:t>.</a:t>
                            </a:r>
                            <a:endParaRPr lang="en-GB" sz="400" dirty="0">
                              <a:solidFill>
                                <a:schemeClr val="tx1"/>
                              </a:solidFill>
                              <a:latin typeface="Verdana" panose="020B0604030504040204" pitchFamily="34" charset="0"/>
                              <a:ea typeface="Verdana" panose="020B0604030504040204" pitchFamily="34" charset="0"/>
                            </a:endParaRPr>
                          </a:p>
                        </p:txBody>
                      </p:sp>
                      <mc:AlternateContent xmlns:mc="http://schemas.openxmlformats.org/markup-compatibility/2006" xmlns:a14="http://schemas.microsoft.com/office/drawing/2010/main">
                        <mc:Choice Requires="a14">
                          <p:sp>
                            <p:nvSpPr>
                              <p:cNvPr id="16" name="Rectangle 15"/>
                              <p:cNvSpPr/>
                              <p:nvPr/>
                            </p:nvSpPr>
                            <p:spPr>
                              <a:xfrm>
                                <a:off x="5887949"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Explain and use the equation F=Δp/Δt</a:t>
                                </a:r>
                                <a14:m>
                                  <m:oMath xmlns:m="http://schemas.openxmlformats.org/officeDocument/2006/math">
                                    <m:r>
                                      <a:rPr lang="en-GB" sz="1000" b="1" i="1">
                                        <a:solidFill>
                                          <a:schemeClr val="tx1"/>
                                        </a:solidFill>
                                        <a:effectLst/>
                                        <a:latin typeface="Cambria Math" panose="02040503050406030204" pitchFamily="18" charset="0"/>
                                        <a:ea typeface="Calibri" panose="020F0502020204030204" pitchFamily="34" charset="0"/>
                                        <a:cs typeface="Calibri" panose="020F0502020204030204" pitchFamily="34" charset="0"/>
                                      </a:rPr>
                                      <m:t>.</m:t>
                                    </m:r>
                                  </m:oMath>
                                </a14:m>
                                <a:endParaRPr lang="en-GB" sz="400" dirty="0">
                                  <a:solidFill>
                                    <a:schemeClr val="tx1"/>
                                  </a:solidFill>
                                  <a:latin typeface="Verdana" panose="020B0604030504040204" pitchFamily="34" charset="0"/>
                                  <a:ea typeface="Verdana" panose="020B0604030504040204" pitchFamily="34" charset="0"/>
                                </a:endParaRPr>
                              </a:p>
                            </p:txBody>
                          </p:sp>
                        </mc:Choice>
                        <mc:Fallback xmlns="">
                          <p:sp>
                            <p:nvSpPr>
                              <p:cNvPr id="16" name="Rectangle 15"/>
                              <p:cNvSpPr>
                                <a:spLocks noRot="1" noChangeAspect="1" noMove="1" noResize="1" noEditPoints="1" noAdjustHandles="1" noChangeArrowheads="1" noChangeShapeType="1" noTextEdit="1"/>
                              </p:cNvSpPr>
                              <p:nvPr/>
                            </p:nvSpPr>
                            <p:spPr>
                              <a:xfrm>
                                <a:off x="5887949" y="1715564"/>
                                <a:ext cx="1512000" cy="1224000"/>
                              </a:xfrm>
                              <a:prstGeom prst="rect">
                                <a:avLst/>
                              </a:prstGeom>
                              <a:blipFill>
                                <a:blip r:embed="rId6"/>
                                <a:stretch>
                                  <a:fillRect l="-400"/>
                                </a:stretch>
                              </a:blipFill>
                              <a:ln>
                                <a:solidFill>
                                  <a:srgbClr val="604A7B"/>
                                </a:solidFill>
                              </a:ln>
                            </p:spPr>
                            <p:txBody>
                              <a:bodyPr/>
                              <a:lstStyle/>
                              <a:p>
                                <a:r>
                                  <a:rPr lang="en-GB">
                                    <a:noFill/>
                                  </a:rPr>
                                  <a:t> </a:t>
                                </a:r>
                              </a:p>
                            </p:txBody>
                          </p:sp>
                        </mc:Fallback>
                      </mc:AlternateContent>
                      <p:sp>
                        <p:nvSpPr>
                          <p:cNvPr id="17" name="Rectangle 16"/>
                          <p:cNvSpPr/>
                          <p:nvPr/>
                        </p:nvSpPr>
                        <p:spPr>
                          <a:xfrm>
                            <a:off x="7401019" y="1715564"/>
                            <a:ext cx="1512000" cy="122400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t" anchorCtr="0"/>
                          <a:lstStyle/>
                          <a:p>
                            <a:r>
                              <a:rPr lang="en-GB" sz="1000" dirty="0">
                                <a:solidFill>
                                  <a:schemeClr val="tx1"/>
                                </a:solidFill>
                                <a:latin typeface="Verdana" panose="020B0604030504040204" pitchFamily="34" charset="0"/>
                                <a:ea typeface="Verdana" panose="020B0604030504040204" pitchFamily="34" charset="0"/>
                              </a:rPr>
                              <a:t>Apply an understanding of F=</a:t>
                            </a:r>
                            <a:r>
                              <a:rPr lang="en-GB" sz="1000" dirty="0" err="1">
                                <a:solidFill>
                                  <a:schemeClr val="tx1"/>
                                </a:solidFill>
                                <a:latin typeface="Verdana" panose="020B0604030504040204" pitchFamily="34" charset="0"/>
                                <a:ea typeface="Verdana" panose="020B0604030504040204" pitchFamily="34" charset="0"/>
                              </a:rPr>
                              <a:t>Δp</a:t>
                            </a:r>
                            <a:r>
                              <a:rPr lang="en-GB" sz="1000" dirty="0">
                                <a:solidFill>
                                  <a:schemeClr val="tx1"/>
                                </a:solidFill>
                                <a:latin typeface="Verdana" panose="020B0604030504040204" pitchFamily="34" charset="0"/>
                                <a:ea typeface="Verdana" panose="020B0604030504040204" pitchFamily="34" charset="0"/>
                              </a:rPr>
                              <a:t>/</a:t>
                            </a:r>
                            <a:r>
                              <a:rPr lang="en-GB" sz="1000" dirty="0" err="1">
                                <a:solidFill>
                                  <a:schemeClr val="tx1"/>
                                </a:solidFill>
                                <a:latin typeface="Verdana" panose="020B0604030504040204" pitchFamily="34" charset="0"/>
                                <a:ea typeface="Verdana" panose="020B0604030504040204" pitchFamily="34" charset="0"/>
                              </a:rPr>
                              <a:t>Δt</a:t>
                            </a:r>
                            <a:r>
                              <a:rPr lang="en-GB" sz="1000" dirty="0">
                                <a:solidFill>
                                  <a:schemeClr val="tx1"/>
                                </a:solidFill>
                                <a:latin typeface="Verdana" panose="020B0604030504040204" pitchFamily="34" charset="0"/>
                                <a:ea typeface="Verdana" panose="020B0604030504040204" pitchFamily="34" charset="0"/>
                              </a:rPr>
                              <a:t> to explain how forces and momentum can be controlled.</a:t>
                            </a:r>
                            <a:r>
                              <a:rPr lang="en-US" sz="1000" dirty="0">
                                <a:solidFill>
                                  <a:schemeClr val="tx1"/>
                                </a:solidFill>
                                <a:latin typeface="Verdana" panose="020B0604030504040204" pitchFamily="34" charset="0"/>
                                <a:ea typeface="Verdana" panose="020B0604030504040204" pitchFamily="34" charset="0"/>
                              </a:rPr>
                              <a:t> </a:t>
                            </a:r>
                            <a:endParaRPr lang="en-GB" sz="1000" dirty="0">
                              <a:solidFill>
                                <a:schemeClr val="tx1"/>
                              </a:solidFill>
                              <a:latin typeface="Verdana" panose="020B0604030504040204" pitchFamily="34" charset="0"/>
                              <a:ea typeface="Verdana" panose="020B0604030504040204" pitchFamily="34" charset="0"/>
                            </a:endParaRPr>
                          </a:p>
                        </p:txBody>
                      </p:sp>
                      <p:sp>
                        <p:nvSpPr>
                          <p:cNvPr id="20" name="Text Box 234"/>
                          <p:cNvSpPr txBox="1"/>
                          <p:nvPr/>
                        </p:nvSpPr>
                        <p:spPr>
                          <a:xfrm>
                            <a:off x="1464900" y="2601021"/>
                            <a:ext cx="200025" cy="222250"/>
                          </a:xfrm>
                          <a:prstGeom prst="rect">
                            <a:avLst/>
                          </a:prstGeom>
                          <a:solidFill>
                            <a:srgbClr val="604A7B"/>
                          </a:solidFill>
                          <a:ln w="6350">
                            <a:noFill/>
                          </a:ln>
                        </p:spPr>
                        <p:txBody>
                          <a:bodyPr rot="0" spcFirstLastPara="0" vert="horz" wrap="square" lIns="36000" tIns="36000" rIns="36000" bIns="36000" numCol="1" spcCol="0" rtlCol="0" fromWordArt="0" anchor="ctr" anchorCtr="0" forceAA="0" compatLnSpc="1">
                            <a:prstTxWarp prst="textNoShape">
                              <a:avLst/>
                            </a:prstTxWarp>
                            <a:spAutoFit/>
                          </a:bodyPr>
                          <a:lstStyle/>
                          <a:p>
                            <a:pPr algn="ctr">
                              <a:spcAft>
                                <a:spcPts val="0"/>
                              </a:spcAft>
                            </a:pPr>
                            <a:r>
                              <a:rPr lang="en-GB" sz="800" b="1" dirty="0">
                                <a:solidFill>
                                  <a:srgbClr val="FFFFFF"/>
                                </a:solidFill>
                                <a:effectLst/>
                                <a:latin typeface="Arial Black" panose="020B0A04020102020204" pitchFamily="34" charset="0"/>
                                <a:ea typeface="Calibri" panose="020F0502020204030204" pitchFamily="34" charset="0"/>
                                <a:cs typeface="Arial" panose="020B0604020202020204" pitchFamily="34" charset="0"/>
                              </a:rPr>
                              <a:t>P</a:t>
                            </a:r>
                            <a:endParaRPr lang="en-GB" sz="1100" dirty="0">
                              <a:effectLst/>
                              <a:latin typeface="Calibri" panose="020F0502020204030204" pitchFamily="34" charset="0"/>
                              <a:ea typeface="Calibri" panose="020F0502020204030204" pitchFamily="34" charset="0"/>
                              <a:cs typeface="Arial" panose="020B0604020202020204" pitchFamily="34" charset="0"/>
                            </a:endParaRPr>
                          </a:p>
                        </p:txBody>
                      </p:sp>
                    </p:grpSp>
                    <p:sp>
                      <p:nvSpPr>
                        <p:cNvPr id="33" name="Rectangle 32"/>
                        <p:cNvSpPr/>
                        <p:nvPr/>
                      </p:nvSpPr>
                      <p:spPr>
                        <a:xfrm>
                          <a:off x="1348745" y="1497988"/>
                          <a:ext cx="7564274" cy="217370"/>
                        </a:xfrm>
                        <a:prstGeom prst="rect">
                          <a:avLst/>
                        </a:prstGeom>
                        <a:noFill/>
                        <a:ln>
                          <a:solidFill>
                            <a:srgbClr val="604A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pPr>
                          <a:endParaRPr lang="en-GB" sz="1200" dirty="0">
                            <a:solidFill>
                              <a:schemeClr val="tx1"/>
                            </a:solidFill>
                            <a:latin typeface="Verdana" panose="020B0604030504040204" pitchFamily="34" charset="0"/>
                            <a:ea typeface="Verdana" panose="020B0604030504040204" pitchFamily="34" charset="0"/>
                          </a:endParaRPr>
                        </a:p>
                      </p:txBody>
                    </p:sp>
                  </p:grpSp>
                  <p:grpSp>
                    <p:nvGrpSpPr>
                      <p:cNvPr id="40" name="Group 39"/>
                      <p:cNvGrpSpPr/>
                      <p:nvPr/>
                    </p:nvGrpSpPr>
                    <p:grpSpPr>
                      <a:xfrm>
                        <a:off x="237339" y="1016796"/>
                        <a:ext cx="1080254" cy="4662898"/>
                        <a:chOff x="237339" y="1016796"/>
                        <a:chExt cx="1080254" cy="4662898"/>
                      </a:xfrm>
                    </p:grpSpPr>
                    <p:sp>
                      <p:nvSpPr>
                        <p:cNvPr id="35" name="TextBox 34"/>
                        <p:cNvSpPr txBox="1"/>
                        <p:nvPr/>
                      </p:nvSpPr>
                      <p:spPr>
                        <a:xfrm>
                          <a:off x="238410" y="1016796"/>
                          <a:ext cx="1079183" cy="461665"/>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Learning focus </a:t>
                          </a:r>
                          <a:endParaRPr lang="en-GB" sz="1000" dirty="0">
                            <a:solidFill>
                              <a:schemeClr val="bg1"/>
                            </a:solidFill>
                            <a:latin typeface="Verdana" panose="020B0604030504040204" pitchFamily="34" charset="0"/>
                            <a:ea typeface="Verdana" panose="020B0604030504040204" pitchFamily="34" charset="0"/>
                          </a:endParaRPr>
                        </a:p>
                      </p:txBody>
                    </p:sp>
                    <p:sp>
                      <p:nvSpPr>
                        <p:cNvPr id="37" name="TextBox 36"/>
                        <p:cNvSpPr txBox="1"/>
                        <p:nvPr/>
                      </p:nvSpPr>
                      <p:spPr>
                        <a:xfrm>
                          <a:off x="237341" y="1497885"/>
                          <a:ext cx="1079183" cy="1441576"/>
                        </a:xfrm>
                        <a:prstGeom prst="rect">
                          <a:avLst/>
                        </a:prstGeom>
                        <a:solidFill>
                          <a:srgbClr val="604A7B"/>
                        </a:solidFill>
                        <a:ln>
                          <a:solidFill>
                            <a:schemeClr val="bg1"/>
                          </a:solidFill>
                        </a:ln>
                      </p:spPr>
                      <p:txBody>
                        <a:bodyPr wrap="square" rtlCol="0">
                          <a:noAutofit/>
                        </a:bodyPr>
                        <a:lstStyle/>
                        <a:p>
                          <a:r>
                            <a:rPr lang="en-GB" sz="800" b="1" dirty="0">
                              <a:solidFill>
                                <a:schemeClr val="bg1"/>
                              </a:solidFill>
                              <a:latin typeface="Verdana" panose="020B0604030504040204" pitchFamily="34" charset="0"/>
                              <a:ea typeface="Verdana" panose="020B0604030504040204" pitchFamily="34" charset="0"/>
                            </a:rPr>
                            <a:t>As students’ conceptual understanding progresses they can:</a:t>
                          </a:r>
                          <a:endParaRPr lang="en-GB" sz="800" dirty="0">
                            <a:solidFill>
                              <a:schemeClr val="bg1"/>
                            </a:solidFill>
                            <a:latin typeface="Verdana" panose="020B0604030504040204" pitchFamily="34" charset="0"/>
                            <a:ea typeface="Verdana" panose="020B0604030504040204" pitchFamily="34" charset="0"/>
                          </a:endParaRPr>
                        </a:p>
                      </p:txBody>
                    </p:sp>
                    <p:sp>
                      <p:nvSpPr>
                        <p:cNvPr id="38" name="TextBox 37"/>
                        <p:cNvSpPr txBox="1"/>
                        <p:nvPr/>
                      </p:nvSpPr>
                      <p:spPr>
                        <a:xfrm>
                          <a:off x="237339" y="3013367"/>
                          <a:ext cx="1079183" cy="1296000"/>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Diagnostic questions</a:t>
                          </a:r>
                          <a:endParaRPr lang="en-GB" sz="1000" dirty="0">
                            <a:solidFill>
                              <a:schemeClr val="bg1"/>
                            </a:solidFill>
                            <a:latin typeface="Verdana" panose="020B0604030504040204" pitchFamily="34" charset="0"/>
                            <a:ea typeface="Verdana" panose="020B0604030504040204" pitchFamily="34" charset="0"/>
                          </a:endParaRPr>
                        </a:p>
                      </p:txBody>
                    </p:sp>
                    <p:sp>
                      <p:nvSpPr>
                        <p:cNvPr id="39" name="TextBox 38"/>
                        <p:cNvSpPr txBox="1"/>
                        <p:nvPr/>
                      </p:nvSpPr>
                      <p:spPr>
                        <a:xfrm>
                          <a:off x="237339" y="4383694"/>
                          <a:ext cx="1079183" cy="1296000"/>
                        </a:xfrm>
                        <a:prstGeom prst="rect">
                          <a:avLst/>
                        </a:prstGeom>
                        <a:solidFill>
                          <a:srgbClr val="604A7B"/>
                        </a:solidFill>
                        <a:ln>
                          <a:solidFill>
                            <a:schemeClr val="bg1"/>
                          </a:solidFill>
                        </a:ln>
                      </p:spPr>
                      <p:txBody>
                        <a:bodyPr wrap="square" rtlCol="0">
                          <a:noAutofit/>
                        </a:bodyPr>
                        <a:lstStyle/>
                        <a:p>
                          <a:r>
                            <a:rPr lang="en-GB" sz="1000" b="1" dirty="0">
                              <a:solidFill>
                                <a:schemeClr val="bg1"/>
                              </a:solidFill>
                              <a:latin typeface="Verdana" panose="020B0604030504040204" pitchFamily="34" charset="0"/>
                              <a:ea typeface="Verdana" panose="020B0604030504040204" pitchFamily="34" charset="0"/>
                            </a:rPr>
                            <a:t>Response activities</a:t>
                          </a:r>
                          <a:endParaRPr lang="en-GB" sz="1000" dirty="0">
                            <a:solidFill>
                              <a:schemeClr val="bg1"/>
                            </a:solidFill>
                            <a:latin typeface="Verdana" panose="020B0604030504040204" pitchFamily="34" charset="0"/>
                            <a:ea typeface="Verdana" panose="020B0604030504040204" pitchFamily="34" charset="0"/>
                          </a:endParaRPr>
                        </a:p>
                      </p:txBody>
                    </p:sp>
                  </p:grpSp>
                </p:grpSp>
                <p:grpSp>
                  <p:nvGrpSpPr>
                    <p:cNvPr id="50" name="Group 49"/>
                    <p:cNvGrpSpPr/>
                    <p:nvPr/>
                  </p:nvGrpSpPr>
                  <p:grpSpPr>
                    <a:xfrm>
                      <a:off x="1327480" y="2797054"/>
                      <a:ext cx="7569606" cy="1296413"/>
                      <a:chOff x="1327480" y="2804290"/>
                      <a:chExt cx="7569606" cy="1296413"/>
                    </a:xfrm>
                  </p:grpSpPr>
                  <p:sp>
                    <p:nvSpPr>
                      <p:cNvPr id="48" name="TextBox 47">
                        <a:hlinkClick r:id="rId7" action="ppaction://hlinksldjump"/>
                      </p:cNvPr>
                      <p:cNvSpPr txBox="1"/>
                      <p:nvPr/>
                    </p:nvSpPr>
                    <p:spPr>
                      <a:xfrm>
                        <a:off x="2842956" y="2804703"/>
                        <a:ext cx="1510661" cy="648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solidFill>
                              <a:schemeClr val="tx2">
                                <a:lumMod val="50000"/>
                              </a:schemeClr>
                            </a:solidFill>
                            <a:latin typeface="Verdana" panose="020B0604030504040204" pitchFamily="34" charset="0"/>
                            <a:ea typeface="Verdana" panose="020B0604030504040204" pitchFamily="34" charset="0"/>
                          </a:rPr>
                          <a:t>Rugby tackle</a:t>
                        </a:r>
                      </a:p>
                    </p:txBody>
                  </p:sp>
                  <p:sp>
                    <p:nvSpPr>
                      <p:cNvPr id="49" name="TextBox 48">
                        <a:hlinkClick r:id="rId8" action="ppaction://hlinksldjump"/>
                      </p:cNvPr>
                      <p:cNvSpPr txBox="1"/>
                      <p:nvPr/>
                    </p:nvSpPr>
                    <p:spPr>
                      <a:xfrm>
                        <a:off x="1327480" y="2804330"/>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solidFill>
                              <a:schemeClr val="tx2">
                                <a:lumMod val="50000"/>
                              </a:schemeClr>
                            </a:solidFill>
                            <a:latin typeface="Verdana" panose="020B0604030504040204" pitchFamily="34" charset="0"/>
                            <a:ea typeface="Verdana" panose="020B0604030504040204" pitchFamily="34" charset="0"/>
                          </a:rPr>
                          <a:t>Gaining momentum</a:t>
                        </a:r>
                      </a:p>
                    </p:txBody>
                  </p:sp>
                  <p:sp>
                    <p:nvSpPr>
                      <p:cNvPr id="67" name="TextBox 66">
                        <a:hlinkClick r:id="rId9" action="ppaction://hlinksldjump"/>
                        <a:extLst>
                          <a:ext uri="{FF2B5EF4-FFF2-40B4-BE49-F238E27FC236}">
                            <a16:creationId xmlns:a16="http://schemas.microsoft.com/office/drawing/2014/main" id="{8C0A497D-4673-8435-2387-6A58A6EE4D74}"/>
                          </a:ext>
                        </a:extLst>
                      </p:cNvPr>
                      <p:cNvSpPr txBox="1"/>
                      <p:nvPr/>
                    </p:nvSpPr>
                    <p:spPr>
                      <a:xfrm>
                        <a:off x="4359634" y="2804703"/>
                        <a:ext cx="1510661"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solidFill>
                              <a:schemeClr val="tx2">
                                <a:lumMod val="50000"/>
                              </a:schemeClr>
                            </a:solidFill>
                            <a:latin typeface="Verdana" panose="020B0604030504040204" pitchFamily="34" charset="0"/>
                            <a:ea typeface="Verdana" panose="020B0604030504040204" pitchFamily="34" charset="0"/>
                          </a:rPr>
                          <a:t>Bouncing</a:t>
                        </a:r>
                      </a:p>
                    </p:txBody>
                  </p:sp>
                  <p:sp>
                    <p:nvSpPr>
                      <p:cNvPr id="68" name="TextBox 67">
                        <a:hlinkClick r:id="rId10" action="ppaction://hlinksldjump"/>
                        <a:extLst>
                          <a:ext uri="{FF2B5EF4-FFF2-40B4-BE49-F238E27FC236}">
                            <a16:creationId xmlns:a16="http://schemas.microsoft.com/office/drawing/2014/main" id="{C72D9A5A-7934-1B13-47FB-FDE2504458BF}"/>
                          </a:ext>
                        </a:extLst>
                      </p:cNvPr>
                      <p:cNvSpPr txBox="1"/>
                      <p:nvPr/>
                    </p:nvSpPr>
                    <p:spPr>
                      <a:xfrm>
                        <a:off x="7385086" y="2804290"/>
                        <a:ext cx="1512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latin typeface="Verdana" panose="020B0604030504040204" pitchFamily="34" charset="0"/>
                            <a:ea typeface="Verdana" panose="020B0604030504040204" pitchFamily="34" charset="0"/>
                          </a:rPr>
                          <a:t>Follow through</a:t>
                        </a:r>
                      </a:p>
                    </p:txBody>
                  </p:sp>
                </p:grpSp>
              </p:grpSp>
              <p:sp>
                <p:nvSpPr>
                  <p:cNvPr id="53" name="TextBox 52">
                    <a:hlinkClick r:id="rId11" action="ppaction://hlinksldjump"/>
                  </p:cNvPr>
                  <p:cNvSpPr txBox="1"/>
                  <p:nvPr/>
                </p:nvSpPr>
                <p:spPr>
                  <a:xfrm>
                    <a:off x="5872707" y="2781814"/>
                    <a:ext cx="1512000" cy="648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solidFill>
                          <a:schemeClr val="tx2">
                            <a:lumMod val="50000"/>
                          </a:schemeClr>
                        </a:solidFill>
                        <a:latin typeface="Verdana" panose="020B0604030504040204" pitchFamily="34" charset="0"/>
                        <a:ea typeface="Verdana" panose="020B0604030504040204" pitchFamily="34" charset="0"/>
                      </a:rPr>
                      <a:t>Stop that!</a:t>
                    </a:r>
                  </a:p>
                </p:txBody>
              </p:sp>
              <p:sp>
                <p:nvSpPr>
                  <p:cNvPr id="54" name="TextBox 53">
                    <a:hlinkClick r:id="rId12" action="ppaction://hlinksldjump"/>
                  </p:cNvPr>
                  <p:cNvSpPr txBox="1"/>
                  <p:nvPr/>
                </p:nvSpPr>
                <p:spPr>
                  <a:xfrm>
                    <a:off x="5872707" y="3429814"/>
                    <a:ext cx="1512000" cy="648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solidFill>
                          <a:schemeClr val="tx2">
                            <a:lumMod val="50000"/>
                          </a:schemeClr>
                        </a:solidFill>
                        <a:latin typeface="Verdana" panose="020B0604030504040204" pitchFamily="34" charset="0"/>
                        <a:ea typeface="Verdana" panose="020B0604030504040204" pitchFamily="34" charset="0"/>
                      </a:rPr>
                      <a:t>Wet sand</a:t>
                    </a:r>
                  </a:p>
                </p:txBody>
              </p:sp>
              <p:sp>
                <p:nvSpPr>
                  <p:cNvPr id="61" name="TextBox 60">
                    <a:hlinkClick r:id="rId13" action="ppaction://hlinksldjump"/>
                  </p:cNvPr>
                  <p:cNvSpPr txBox="1"/>
                  <p:nvPr/>
                </p:nvSpPr>
                <p:spPr>
                  <a:xfrm>
                    <a:off x="1331754" y="4152554"/>
                    <a:ext cx="3024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solidFill>
                          <a:schemeClr val="tx2">
                            <a:lumMod val="50000"/>
                          </a:schemeClr>
                        </a:solidFill>
                        <a:latin typeface="Verdana" panose="020B0604030504040204" pitchFamily="34" charset="0"/>
                        <a:ea typeface="Verdana" panose="020B0604030504040204" pitchFamily="34" charset="0"/>
                      </a:rPr>
                      <a:t>Crash test</a:t>
                    </a:r>
                  </a:p>
                </p:txBody>
              </p:sp>
              <p:sp>
                <p:nvSpPr>
                  <p:cNvPr id="79" name="TextBox 78">
                    <a:hlinkClick r:id="rId14" action="ppaction://hlinksldjump"/>
                    <a:extLst>
                      <a:ext uri="{FF2B5EF4-FFF2-40B4-BE49-F238E27FC236}">
                        <a16:creationId xmlns:a16="http://schemas.microsoft.com/office/drawing/2014/main" id="{54244FFA-FEC3-5DC9-2A4F-6D25950B36AF}"/>
                      </a:ext>
                    </a:extLst>
                  </p:cNvPr>
                  <p:cNvSpPr txBox="1"/>
                  <p:nvPr/>
                </p:nvSpPr>
                <p:spPr>
                  <a:xfrm>
                    <a:off x="5871231" y="4152141"/>
                    <a:ext cx="3024000" cy="1296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solidFill>
                          <a:schemeClr val="tx2">
                            <a:lumMod val="50000"/>
                          </a:schemeClr>
                        </a:solidFill>
                        <a:latin typeface="Verdana" panose="020B0604030504040204" pitchFamily="34" charset="0"/>
                        <a:ea typeface="Verdana" panose="020B0604030504040204" pitchFamily="34" charset="0"/>
                      </a:rPr>
                      <a:t>Crumple zones</a:t>
                    </a:r>
                  </a:p>
                </p:txBody>
              </p:sp>
            </p:grpSp>
          </p:grpSp>
          <p:sp>
            <p:nvSpPr>
              <p:cNvPr id="60" name="TextBox 59">
                <a:hlinkClick r:id="rId15" action="ppaction://hlinksldjump"/>
                <a:extLst>
                  <a:ext uri="{FF2B5EF4-FFF2-40B4-BE49-F238E27FC236}">
                    <a16:creationId xmlns:a16="http://schemas.microsoft.com/office/drawing/2014/main" id="{A81EFE39-A374-47A9-B4D4-0AC509949310}"/>
                  </a:ext>
                </a:extLst>
              </p:cNvPr>
              <p:cNvSpPr txBox="1"/>
              <p:nvPr/>
            </p:nvSpPr>
            <p:spPr>
              <a:xfrm>
                <a:off x="2860838" y="3482634"/>
                <a:ext cx="1512000" cy="648000"/>
              </a:xfrm>
              <a:prstGeom prst="rect">
                <a:avLst/>
              </a:prstGeom>
              <a:solidFill>
                <a:schemeClr val="bg1"/>
              </a:solidFill>
              <a:ln w="12700">
                <a:solidFill>
                  <a:srgbClr val="604A7B"/>
                </a:solidFill>
              </a:ln>
              <a:scene3d>
                <a:camera prst="orthographicFront"/>
                <a:lightRig rig="threePt" dir="t"/>
              </a:scene3d>
              <a:sp3d>
                <a:bevelT/>
              </a:sp3d>
            </p:spPr>
            <p:txBody>
              <a:bodyPr wrap="square" rtlCol="0" anchor="ctr" anchorCtr="0">
                <a:noAutofit/>
              </a:bodyPr>
              <a:lstStyle/>
              <a:p>
                <a:pPr algn="ctr"/>
                <a:r>
                  <a:rPr lang="en-GB" sz="1100" b="1" dirty="0">
                    <a:solidFill>
                      <a:schemeClr val="tx2">
                        <a:lumMod val="50000"/>
                      </a:schemeClr>
                    </a:solidFill>
                    <a:latin typeface="Verdana" panose="020B0604030504040204" pitchFamily="34" charset="0"/>
                    <a:ea typeface="Verdana" panose="020B0604030504040204" pitchFamily="34" charset="0"/>
                  </a:rPr>
                  <a:t>Boom!</a:t>
                </a:r>
              </a:p>
            </p:txBody>
          </p:sp>
        </p:grpSp>
      </p:grpSp>
    </p:spTree>
    <p:extLst>
      <p:ext uri="{BB962C8B-B14F-4D97-AF65-F5344CB8AC3E}">
        <p14:creationId xmlns:p14="http://schemas.microsoft.com/office/powerpoint/2010/main" val="8022719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Rugby Tackle</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4000"/>
            <a:ext cx="8248650" cy="87771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3538" marR="0" lvl="0" indent="-363538" algn="l" defTabSz="914400" rtl="0" eaLnBrk="1" fontAlgn="auto" latinLnBrk="0" hangingPunct="1">
              <a:lnSpc>
                <a:spcPct val="114000"/>
              </a:lnSpc>
              <a:spcBef>
                <a:spcPct val="20000"/>
              </a:spcBef>
              <a:spcAft>
                <a:spcPts val="0"/>
              </a:spcAft>
              <a:buClrTx/>
              <a:buSzTx/>
              <a:tabLst/>
              <a:defRPr/>
            </a:pPr>
            <a:r>
              <a:rPr kumimoji="0" lang="en-US" sz="18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b.</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What is the best reason for your last answer?</a:t>
            </a:r>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bigger player pushes with a bigger force. </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force on both players is the same size.</a:t>
            </a:r>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force is bigger on the player who is tackled.</a:t>
            </a:r>
          </a:p>
        </p:txBody>
      </p:sp>
      <p:pic>
        <p:nvPicPr>
          <p:cNvPr id="37" name="Picture 36">
            <a:extLst>
              <a:ext uri="{FF2B5EF4-FFF2-40B4-BE49-F238E27FC236}">
                <a16:creationId xmlns:a16="http://schemas.microsoft.com/office/drawing/2014/main" id="{995586F2-CCE6-4CC5-B0EC-1D47EFCE941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4456" y="1336536"/>
            <a:ext cx="3089665" cy="2045294"/>
          </a:xfrm>
          <a:prstGeom prst="rect">
            <a:avLst/>
          </a:prstGeom>
        </p:spPr>
      </p:pic>
      <p:sp>
        <p:nvSpPr>
          <p:cNvPr id="15" name="Rounded Rectangle 18">
            <a:hlinkClick r:id="rId5" action="ppaction://hlinksldjump"/>
            <a:extLst>
              <a:ext uri="{FF2B5EF4-FFF2-40B4-BE49-F238E27FC236}">
                <a16:creationId xmlns:a16="http://schemas.microsoft.com/office/drawing/2014/main" id="{79A197B1-9085-4881-95C0-748B1FB814C7}"/>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
        <p:nvSpPr>
          <p:cNvPr id="30" name="Rectangle 29">
            <a:extLst>
              <a:ext uri="{FF2B5EF4-FFF2-40B4-BE49-F238E27FC236}">
                <a16:creationId xmlns:a16="http://schemas.microsoft.com/office/drawing/2014/main" id="{03F058F2-88E6-4B36-AF33-B4C0E6B4FBE2}"/>
              </a:ext>
            </a:extLst>
          </p:cNvPr>
          <p:cNvSpPr/>
          <p:nvPr/>
        </p:nvSpPr>
        <p:spPr>
          <a:xfrm>
            <a:off x="402385" y="55504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00FFA464-60D7-42EF-BEFD-BE773E1F2B1D}"/>
              </a:ext>
            </a:extLst>
          </p:cNvPr>
          <p:cNvSpPr txBox="1"/>
          <p:nvPr/>
        </p:nvSpPr>
        <p:spPr>
          <a:xfrm>
            <a:off x="457200" y="56358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32" name="TextBox 31">
            <a:extLst>
              <a:ext uri="{FF2B5EF4-FFF2-40B4-BE49-F238E27FC236}">
                <a16:creationId xmlns:a16="http://schemas.microsoft.com/office/drawing/2014/main" id="{62B61B81-300A-455D-BB4E-CBC2447DA391}"/>
              </a:ext>
            </a:extLst>
          </p:cNvPr>
          <p:cNvSpPr txBox="1"/>
          <p:nvPr/>
        </p:nvSpPr>
        <p:spPr>
          <a:xfrm>
            <a:off x="977841" y="56334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It takes time to stop the player with the ball.</a:t>
            </a:r>
          </a:p>
        </p:txBody>
      </p:sp>
    </p:spTree>
    <p:extLst>
      <p:ext uri="{BB962C8B-B14F-4D97-AF65-F5344CB8AC3E}">
        <p14:creationId xmlns:p14="http://schemas.microsoft.com/office/powerpoint/2010/main" val="24480549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Boom!</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4000"/>
            <a:ext cx="8285163" cy="142486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60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cannonball</a:t>
            </a:r>
            <a:r>
              <a:rPr kumimoji="0" lang="en-US" sz="18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is fired out of a cannon.</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It starts from rest at the back of the cannon.</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It </a:t>
            </a:r>
            <a:r>
              <a:rPr kumimoji="0" lang="en-US" sz="18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leaves the cannon at a speed of 400 m/s.</a:t>
            </a: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70" name="Group 69"/>
          <p:cNvGrpSpPr/>
          <p:nvPr/>
        </p:nvGrpSpPr>
        <p:grpSpPr>
          <a:xfrm>
            <a:off x="774119" y="2519474"/>
            <a:ext cx="7560000" cy="1816658"/>
            <a:chOff x="774119" y="2519474"/>
            <a:chExt cx="7560000" cy="1816658"/>
          </a:xfrm>
        </p:grpSpPr>
        <p:grpSp>
          <p:nvGrpSpPr>
            <p:cNvPr id="4" name="Group 3"/>
            <p:cNvGrpSpPr/>
            <p:nvPr/>
          </p:nvGrpSpPr>
          <p:grpSpPr>
            <a:xfrm>
              <a:off x="774119" y="3170982"/>
              <a:ext cx="7560000" cy="1165150"/>
              <a:chOff x="691116" y="3584284"/>
              <a:chExt cx="7560000" cy="1165150"/>
            </a:xfrm>
          </p:grpSpPr>
          <p:grpSp>
            <p:nvGrpSpPr>
              <p:cNvPr id="8" name="Group 7"/>
              <p:cNvGrpSpPr/>
              <p:nvPr/>
            </p:nvGrpSpPr>
            <p:grpSpPr>
              <a:xfrm>
                <a:off x="3301777" y="3584284"/>
                <a:ext cx="4138512" cy="1116369"/>
                <a:chOff x="2259964" y="2994531"/>
                <a:chExt cx="4138512" cy="1116369"/>
              </a:xfrm>
            </p:grpSpPr>
            <p:grpSp>
              <p:nvGrpSpPr>
                <p:cNvPr id="9" name="Group 8"/>
                <p:cNvGrpSpPr/>
                <p:nvPr/>
              </p:nvGrpSpPr>
              <p:grpSpPr>
                <a:xfrm>
                  <a:off x="2259964" y="2994531"/>
                  <a:ext cx="4138512" cy="1116369"/>
                  <a:chOff x="2259964" y="2994531"/>
                  <a:chExt cx="4138512" cy="1116369"/>
                </a:xfrm>
              </p:grpSpPr>
              <p:grpSp>
                <p:nvGrpSpPr>
                  <p:cNvPr id="15" name="Group 14"/>
                  <p:cNvGrpSpPr/>
                  <p:nvPr/>
                </p:nvGrpSpPr>
                <p:grpSpPr>
                  <a:xfrm>
                    <a:off x="3278402" y="2994531"/>
                    <a:ext cx="3120074" cy="1116369"/>
                    <a:chOff x="3278402" y="2994531"/>
                    <a:chExt cx="3120074" cy="1116369"/>
                  </a:xfrm>
                </p:grpSpPr>
                <p:grpSp>
                  <p:nvGrpSpPr>
                    <p:cNvPr id="17" name="Group 16"/>
                    <p:cNvGrpSpPr/>
                    <p:nvPr/>
                  </p:nvGrpSpPr>
                  <p:grpSpPr>
                    <a:xfrm>
                      <a:off x="3350401" y="3055282"/>
                      <a:ext cx="3048075" cy="1055618"/>
                      <a:chOff x="3350401" y="3055282"/>
                      <a:chExt cx="3048075" cy="1055618"/>
                    </a:xfrm>
                  </p:grpSpPr>
                  <p:grpSp>
                    <p:nvGrpSpPr>
                      <p:cNvPr id="19" name="Group 18"/>
                      <p:cNvGrpSpPr/>
                      <p:nvPr/>
                    </p:nvGrpSpPr>
                    <p:grpSpPr>
                      <a:xfrm>
                        <a:off x="3350401" y="3055282"/>
                        <a:ext cx="3048075" cy="450000"/>
                        <a:chOff x="3132521" y="786086"/>
                        <a:chExt cx="3048075" cy="450000"/>
                      </a:xfrm>
                    </p:grpSpPr>
                    <p:sp>
                      <p:nvSpPr>
                        <p:cNvPr id="38" name="Oval 37"/>
                        <p:cNvSpPr/>
                        <p:nvPr/>
                      </p:nvSpPr>
                      <p:spPr>
                        <a:xfrm>
                          <a:off x="6036596" y="938567"/>
                          <a:ext cx="144000" cy="145037"/>
                        </a:xfrm>
                        <a:prstGeom prst="ellipse">
                          <a:avLst/>
                        </a:prstGeom>
                        <a:solidFill>
                          <a:schemeClr val="tx1">
                            <a:lumMod val="65000"/>
                            <a:lumOff val="3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38"/>
                        <p:cNvSpPr/>
                        <p:nvPr/>
                      </p:nvSpPr>
                      <p:spPr>
                        <a:xfrm rot="16200000">
                          <a:off x="4395559" y="-476952"/>
                          <a:ext cx="450000" cy="2976075"/>
                        </a:xfrm>
                        <a:custGeom>
                          <a:avLst/>
                          <a:gdLst>
                            <a:gd name="connsiteX0" fmla="*/ 450000 w 450000"/>
                            <a:gd name="connsiteY0" fmla="*/ 2570676 h 2795676"/>
                            <a:gd name="connsiteX1" fmla="*/ 225000 w 450000"/>
                            <a:gd name="connsiteY1" fmla="*/ 2795676 h 2795676"/>
                            <a:gd name="connsiteX2" fmla="*/ 0 w 450000"/>
                            <a:gd name="connsiteY2" fmla="*/ 2570676 h 2795676"/>
                            <a:gd name="connsiteX3" fmla="*/ 256 w 450000"/>
                            <a:gd name="connsiteY3" fmla="*/ 2568138 h 2795676"/>
                            <a:gd name="connsiteX4" fmla="*/ 37423 w 450000"/>
                            <a:gd name="connsiteY4" fmla="*/ 0 h 2795676"/>
                            <a:gd name="connsiteX5" fmla="*/ 412578 w 450000"/>
                            <a:gd name="connsiteY5" fmla="*/ 0 h 2795676"/>
                            <a:gd name="connsiteX6" fmla="*/ 449745 w 450000"/>
                            <a:gd name="connsiteY6" fmla="*/ 2568138 h 2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000" h="2795676">
                              <a:moveTo>
                                <a:pt x="450000" y="2570676"/>
                              </a:moveTo>
                              <a:cubicBezTo>
                                <a:pt x="450000" y="2694940"/>
                                <a:pt x="349264" y="2795676"/>
                                <a:pt x="225000" y="2795676"/>
                              </a:cubicBezTo>
                              <a:cubicBezTo>
                                <a:pt x="100736" y="2795676"/>
                                <a:pt x="0" y="2694940"/>
                                <a:pt x="0" y="2570676"/>
                              </a:cubicBezTo>
                              <a:lnTo>
                                <a:pt x="256" y="2568138"/>
                              </a:lnTo>
                              <a:lnTo>
                                <a:pt x="37423" y="0"/>
                              </a:lnTo>
                              <a:lnTo>
                                <a:pt x="412578" y="0"/>
                              </a:lnTo>
                              <a:lnTo>
                                <a:pt x="449745" y="2568138"/>
                              </a:lnTo>
                              <a:close/>
                            </a:path>
                          </a:pathLst>
                        </a:custGeom>
                        <a:solidFill>
                          <a:schemeClr val="tx1">
                            <a:lumMod val="65000"/>
                            <a:lumOff val="35000"/>
                          </a:schemeClr>
                        </a:solidFill>
                        <a:ln>
                          <a:noFill/>
                        </a:ln>
                        <a:scene3d>
                          <a:camera prst="orthographicFront"/>
                          <a:lightRig rig="threePt" dir="t"/>
                        </a:scene3d>
                        <a:sp3d>
                          <a:bevelT w="165100" h="165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p:cNvGrpSpPr/>
                      <p:nvPr/>
                    </p:nvGrpSpPr>
                    <p:grpSpPr>
                      <a:xfrm>
                        <a:off x="4164364" y="3335417"/>
                        <a:ext cx="2001538" cy="775483"/>
                        <a:chOff x="4164364" y="3335417"/>
                        <a:chExt cx="2001538" cy="775483"/>
                      </a:xfrm>
                    </p:grpSpPr>
                    <p:sp>
                      <p:nvSpPr>
                        <p:cNvPr id="21" name="Freeform 20"/>
                        <p:cNvSpPr/>
                        <p:nvPr/>
                      </p:nvSpPr>
                      <p:spPr>
                        <a:xfrm>
                          <a:off x="4341438" y="3335417"/>
                          <a:ext cx="1647391" cy="528646"/>
                        </a:xfrm>
                        <a:custGeom>
                          <a:avLst/>
                          <a:gdLst>
                            <a:gd name="connsiteX0" fmla="*/ 43181 w 1647391"/>
                            <a:gd name="connsiteY0" fmla="*/ 0 h 528646"/>
                            <a:gd name="connsiteX1" fmla="*/ 780468 w 1647391"/>
                            <a:gd name="connsiteY1" fmla="*/ 0 h 528646"/>
                            <a:gd name="connsiteX2" fmla="*/ 823649 w 1647391"/>
                            <a:gd name="connsiteY2" fmla="*/ 43181 h 528646"/>
                            <a:gd name="connsiteX3" fmla="*/ 823649 w 1647391"/>
                            <a:gd name="connsiteY3" fmla="*/ 125415 h 528646"/>
                            <a:gd name="connsiteX4" fmla="*/ 1054789 w 1647391"/>
                            <a:gd name="connsiteY4" fmla="*/ 125415 h 528646"/>
                            <a:gd name="connsiteX5" fmla="*/ 1097970 w 1647391"/>
                            <a:gd name="connsiteY5" fmla="*/ 168596 h 528646"/>
                            <a:gd name="connsiteX6" fmla="*/ 1097970 w 1647391"/>
                            <a:gd name="connsiteY6" fmla="*/ 178126 h 528646"/>
                            <a:gd name="connsiteX7" fmla="*/ 1604210 w 1647391"/>
                            <a:gd name="connsiteY7" fmla="*/ 178126 h 528646"/>
                            <a:gd name="connsiteX8" fmla="*/ 1647391 w 1647391"/>
                            <a:gd name="connsiteY8" fmla="*/ 221307 h 528646"/>
                            <a:gd name="connsiteX9" fmla="*/ 1647391 w 1647391"/>
                            <a:gd name="connsiteY9" fmla="*/ 485465 h 528646"/>
                            <a:gd name="connsiteX10" fmla="*/ 1604210 w 1647391"/>
                            <a:gd name="connsiteY10" fmla="*/ 528646 h 528646"/>
                            <a:gd name="connsiteX11" fmla="*/ 43181 w 1647391"/>
                            <a:gd name="connsiteY11" fmla="*/ 528646 h 528646"/>
                            <a:gd name="connsiteX12" fmla="*/ 0 w 1647391"/>
                            <a:gd name="connsiteY12" fmla="*/ 485465 h 528646"/>
                            <a:gd name="connsiteX13" fmla="*/ 0 w 1647391"/>
                            <a:gd name="connsiteY13" fmla="*/ 432754 h 528646"/>
                            <a:gd name="connsiteX14" fmla="*/ 0 w 1647391"/>
                            <a:gd name="connsiteY14" fmla="*/ 307339 h 528646"/>
                            <a:gd name="connsiteX15" fmla="*/ 0 w 1647391"/>
                            <a:gd name="connsiteY15" fmla="*/ 221307 h 528646"/>
                            <a:gd name="connsiteX16" fmla="*/ 0 w 1647391"/>
                            <a:gd name="connsiteY16" fmla="*/ 168596 h 528646"/>
                            <a:gd name="connsiteX17" fmla="*/ 0 w 1647391"/>
                            <a:gd name="connsiteY17" fmla="*/ 43181 h 528646"/>
                            <a:gd name="connsiteX18" fmla="*/ 43181 w 1647391"/>
                            <a:gd name="connsiteY18" fmla="*/ 0 h 528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47391" h="528646">
                              <a:moveTo>
                                <a:pt x="43181" y="0"/>
                              </a:moveTo>
                              <a:lnTo>
                                <a:pt x="780468" y="0"/>
                              </a:lnTo>
                              <a:cubicBezTo>
                                <a:pt x="804316" y="0"/>
                                <a:pt x="823649" y="19333"/>
                                <a:pt x="823649" y="43181"/>
                              </a:cubicBezTo>
                              <a:lnTo>
                                <a:pt x="823649" y="125415"/>
                              </a:lnTo>
                              <a:lnTo>
                                <a:pt x="1054789" y="125415"/>
                              </a:lnTo>
                              <a:cubicBezTo>
                                <a:pt x="1078637" y="125415"/>
                                <a:pt x="1097970" y="144748"/>
                                <a:pt x="1097970" y="168596"/>
                              </a:cubicBezTo>
                              <a:lnTo>
                                <a:pt x="1097970" y="178126"/>
                              </a:lnTo>
                              <a:lnTo>
                                <a:pt x="1604210" y="178126"/>
                              </a:lnTo>
                              <a:cubicBezTo>
                                <a:pt x="1628058" y="178126"/>
                                <a:pt x="1647391" y="197459"/>
                                <a:pt x="1647391" y="221307"/>
                              </a:cubicBezTo>
                              <a:lnTo>
                                <a:pt x="1647391" y="485465"/>
                              </a:lnTo>
                              <a:cubicBezTo>
                                <a:pt x="1647391" y="509313"/>
                                <a:pt x="1628058" y="528646"/>
                                <a:pt x="1604210" y="528646"/>
                              </a:cubicBezTo>
                              <a:lnTo>
                                <a:pt x="43181" y="528646"/>
                              </a:lnTo>
                              <a:cubicBezTo>
                                <a:pt x="19333" y="528646"/>
                                <a:pt x="0" y="509313"/>
                                <a:pt x="0" y="485465"/>
                              </a:cubicBezTo>
                              <a:lnTo>
                                <a:pt x="0" y="432754"/>
                              </a:lnTo>
                              <a:lnTo>
                                <a:pt x="0" y="307339"/>
                              </a:lnTo>
                              <a:lnTo>
                                <a:pt x="0" y="221307"/>
                              </a:lnTo>
                              <a:lnTo>
                                <a:pt x="0" y="168596"/>
                              </a:lnTo>
                              <a:lnTo>
                                <a:pt x="0" y="43181"/>
                              </a:lnTo>
                              <a:cubicBezTo>
                                <a:pt x="0" y="19333"/>
                                <a:pt x="19333" y="0"/>
                                <a:pt x="43181" y="0"/>
                              </a:cubicBezTo>
                              <a:close/>
                            </a:path>
                          </a:pathLst>
                        </a:custGeom>
                        <a:blipFill>
                          <a:blip r:embed="rId4"/>
                          <a:tile tx="0" ty="0" sx="100000" sy="100000" flip="none" algn="tl"/>
                        </a:blipFill>
                        <a:ln>
                          <a:noFill/>
                        </a:ln>
                        <a:scene3d>
                          <a:camera prst="orthographicFront"/>
                          <a:lightRig rig="threePt" dir="t"/>
                        </a:scene3d>
                        <a:sp3d>
                          <a:bevelT w="25400"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2" name="Group 21"/>
                        <p:cNvGrpSpPr/>
                        <p:nvPr/>
                      </p:nvGrpSpPr>
                      <p:grpSpPr>
                        <a:xfrm>
                          <a:off x="5445902" y="3390900"/>
                          <a:ext cx="720000" cy="720000"/>
                          <a:chOff x="6421262" y="3314700"/>
                          <a:chExt cx="720000" cy="720000"/>
                        </a:xfrm>
                      </p:grpSpPr>
                      <p:cxnSp>
                        <p:nvCxnSpPr>
                          <p:cNvPr id="31" name="Straight Connector 30"/>
                          <p:cNvCxnSpPr>
                            <a:stCxn id="36" idx="2"/>
                            <a:endCxn id="36" idx="6"/>
                          </p:cNvCxnSpPr>
                          <p:nvPr/>
                        </p:nvCxnSpPr>
                        <p:spPr>
                          <a:xfrm>
                            <a:off x="6421262" y="3674700"/>
                            <a:ext cx="720000" cy="0"/>
                          </a:xfrm>
                          <a:prstGeom prst="line">
                            <a:avLst/>
                          </a:prstGeom>
                          <a:ln w="50800">
                            <a:solidFill>
                              <a:srgbClr val="8C8C8C"/>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36" idx="1"/>
                            <a:endCxn id="36" idx="5"/>
                          </p:cNvCxnSpPr>
                          <p:nvPr/>
                        </p:nvCxnSpPr>
                        <p:spPr>
                          <a:xfrm>
                            <a:off x="6526704" y="3420142"/>
                            <a:ext cx="509116" cy="509116"/>
                          </a:xfrm>
                          <a:prstGeom prst="line">
                            <a:avLst/>
                          </a:prstGeom>
                          <a:ln w="50800">
                            <a:solidFill>
                              <a:srgbClr val="8C8C8C"/>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36" idx="0"/>
                            <a:endCxn id="36" idx="4"/>
                          </p:cNvCxnSpPr>
                          <p:nvPr/>
                        </p:nvCxnSpPr>
                        <p:spPr>
                          <a:xfrm>
                            <a:off x="6781262" y="3314700"/>
                            <a:ext cx="0" cy="720000"/>
                          </a:xfrm>
                          <a:prstGeom prst="line">
                            <a:avLst/>
                          </a:prstGeom>
                          <a:ln w="50800">
                            <a:solidFill>
                              <a:srgbClr val="8C8C8C"/>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36" idx="7"/>
                            <a:endCxn id="36" idx="3"/>
                          </p:cNvCxnSpPr>
                          <p:nvPr/>
                        </p:nvCxnSpPr>
                        <p:spPr>
                          <a:xfrm flipH="1">
                            <a:off x="6526704" y="3420142"/>
                            <a:ext cx="509116" cy="509116"/>
                          </a:xfrm>
                          <a:prstGeom prst="line">
                            <a:avLst/>
                          </a:prstGeom>
                          <a:ln w="50800">
                            <a:solidFill>
                              <a:srgbClr val="8C8C8C"/>
                            </a:solidFill>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6421262" y="3314700"/>
                            <a:ext cx="720000" cy="720000"/>
                            <a:chOff x="5506862" y="3314700"/>
                            <a:chExt cx="720000" cy="720000"/>
                          </a:xfrm>
                        </p:grpSpPr>
                        <p:sp>
                          <p:nvSpPr>
                            <p:cNvPr id="36" name="Donut 35"/>
                            <p:cNvSpPr/>
                            <p:nvPr/>
                          </p:nvSpPr>
                          <p:spPr>
                            <a:xfrm>
                              <a:off x="5506862" y="3314700"/>
                              <a:ext cx="720000" cy="720000"/>
                            </a:xfrm>
                            <a:prstGeom prst="donut">
                              <a:avLst>
                                <a:gd name="adj" fmla="val 9965"/>
                              </a:avLst>
                            </a:prstGeom>
                            <a:solidFill>
                              <a:schemeClr val="tx1"/>
                            </a:solidFill>
                            <a:ln w="31750">
                              <a:solidFill>
                                <a:srgbClr val="8C8C8C"/>
                              </a:solidFill>
                            </a:ln>
                            <a:scene3d>
                              <a:camera prst="orthographicFront"/>
                              <a:lightRig rig="threePt" dir="t"/>
                            </a:scene3d>
                            <a:sp3d>
                              <a:bevelT w="57150" h="57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7" name="Oval 36"/>
                            <p:cNvSpPr/>
                            <p:nvPr/>
                          </p:nvSpPr>
                          <p:spPr>
                            <a:xfrm>
                              <a:off x="5758862" y="3566700"/>
                              <a:ext cx="216000" cy="216000"/>
                            </a:xfrm>
                            <a:prstGeom prst="ellipse">
                              <a:avLst/>
                            </a:prstGeom>
                            <a:solidFill>
                              <a:srgbClr val="8C8C8C"/>
                            </a:solidFill>
                            <a:ln>
                              <a:noFill/>
                            </a:ln>
                            <a:scene3d>
                              <a:camera prst="orthographicFront"/>
                              <a:lightRig rig="threePt" dir="t"/>
                            </a:scene3d>
                            <a:sp3d>
                              <a:bevelT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3" name="Group 22"/>
                        <p:cNvGrpSpPr/>
                        <p:nvPr/>
                      </p:nvGrpSpPr>
                      <p:grpSpPr>
                        <a:xfrm>
                          <a:off x="4164364" y="3390900"/>
                          <a:ext cx="720000" cy="720000"/>
                          <a:chOff x="6421262" y="3314700"/>
                          <a:chExt cx="720000" cy="720000"/>
                        </a:xfrm>
                      </p:grpSpPr>
                      <p:cxnSp>
                        <p:nvCxnSpPr>
                          <p:cNvPr id="24" name="Straight Connector 23"/>
                          <p:cNvCxnSpPr>
                            <a:stCxn id="29" idx="2"/>
                            <a:endCxn id="29" idx="6"/>
                          </p:cNvCxnSpPr>
                          <p:nvPr/>
                        </p:nvCxnSpPr>
                        <p:spPr>
                          <a:xfrm>
                            <a:off x="6421262" y="3674700"/>
                            <a:ext cx="720000" cy="0"/>
                          </a:xfrm>
                          <a:prstGeom prst="line">
                            <a:avLst/>
                          </a:prstGeom>
                          <a:ln w="50800">
                            <a:solidFill>
                              <a:srgbClr val="8C8C8C"/>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29" idx="1"/>
                            <a:endCxn id="29" idx="5"/>
                          </p:cNvCxnSpPr>
                          <p:nvPr/>
                        </p:nvCxnSpPr>
                        <p:spPr>
                          <a:xfrm>
                            <a:off x="6526704" y="3420142"/>
                            <a:ext cx="509116" cy="509116"/>
                          </a:xfrm>
                          <a:prstGeom prst="line">
                            <a:avLst/>
                          </a:prstGeom>
                          <a:ln w="50800">
                            <a:solidFill>
                              <a:srgbClr val="8C8C8C"/>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9" idx="0"/>
                            <a:endCxn id="29" idx="4"/>
                          </p:cNvCxnSpPr>
                          <p:nvPr/>
                        </p:nvCxnSpPr>
                        <p:spPr>
                          <a:xfrm>
                            <a:off x="6781262" y="3314700"/>
                            <a:ext cx="0" cy="720000"/>
                          </a:xfrm>
                          <a:prstGeom prst="line">
                            <a:avLst/>
                          </a:prstGeom>
                          <a:ln w="50800">
                            <a:solidFill>
                              <a:srgbClr val="8C8C8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9" idx="7"/>
                            <a:endCxn id="29" idx="3"/>
                          </p:cNvCxnSpPr>
                          <p:nvPr/>
                        </p:nvCxnSpPr>
                        <p:spPr>
                          <a:xfrm flipH="1">
                            <a:off x="6526704" y="3420142"/>
                            <a:ext cx="509116" cy="509116"/>
                          </a:xfrm>
                          <a:prstGeom prst="line">
                            <a:avLst/>
                          </a:prstGeom>
                          <a:ln w="50800">
                            <a:solidFill>
                              <a:srgbClr val="8C8C8C"/>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6421262" y="3314700"/>
                            <a:ext cx="720000" cy="720000"/>
                            <a:chOff x="5506862" y="3314700"/>
                            <a:chExt cx="720000" cy="720000"/>
                          </a:xfrm>
                        </p:grpSpPr>
                        <p:sp>
                          <p:nvSpPr>
                            <p:cNvPr id="29" name="Donut 28"/>
                            <p:cNvSpPr/>
                            <p:nvPr/>
                          </p:nvSpPr>
                          <p:spPr>
                            <a:xfrm>
                              <a:off x="5506862" y="3314700"/>
                              <a:ext cx="720000" cy="720000"/>
                            </a:xfrm>
                            <a:prstGeom prst="donut">
                              <a:avLst>
                                <a:gd name="adj" fmla="val 9965"/>
                              </a:avLst>
                            </a:prstGeom>
                            <a:solidFill>
                              <a:schemeClr val="tx1"/>
                            </a:solidFill>
                            <a:ln w="31750">
                              <a:solidFill>
                                <a:srgbClr val="8C8C8C"/>
                              </a:solidFill>
                            </a:ln>
                            <a:scene3d>
                              <a:camera prst="orthographicFront"/>
                              <a:lightRig rig="threePt" dir="t"/>
                            </a:scene3d>
                            <a:sp3d>
                              <a:bevelT w="57150" h="571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0" name="Oval 29"/>
                            <p:cNvSpPr/>
                            <p:nvPr/>
                          </p:nvSpPr>
                          <p:spPr>
                            <a:xfrm>
                              <a:off x="5758862" y="3566700"/>
                              <a:ext cx="216000" cy="216000"/>
                            </a:xfrm>
                            <a:prstGeom prst="ellipse">
                              <a:avLst/>
                            </a:prstGeom>
                            <a:solidFill>
                              <a:srgbClr val="8C8C8C"/>
                            </a:solidFill>
                            <a:ln>
                              <a:noFill/>
                            </a:ln>
                            <a:scene3d>
                              <a:camera prst="orthographicFront"/>
                              <a:lightRig rig="threePt" dir="t"/>
                            </a:scene3d>
                            <a:sp3d>
                              <a:bevelT h="25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sp>
                  <p:nvSpPr>
                    <p:cNvPr id="18" name="Rectangle 17"/>
                    <p:cNvSpPr/>
                    <p:nvPr/>
                  </p:nvSpPr>
                  <p:spPr>
                    <a:xfrm>
                      <a:off x="3278402" y="2994531"/>
                      <a:ext cx="260598"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6" name="Oval 15"/>
                  <p:cNvSpPr/>
                  <p:nvPr/>
                </p:nvSpPr>
                <p:spPr>
                  <a:xfrm>
                    <a:off x="2259964" y="3172281"/>
                    <a:ext cx="216000" cy="216000"/>
                  </a:xfrm>
                  <a:prstGeom prst="ellipse">
                    <a:avLst/>
                  </a:prstGeom>
                  <a:solidFill>
                    <a:schemeClr val="tx1">
                      <a:lumMod val="75000"/>
                      <a:lumOff val="25000"/>
                    </a:schemeClr>
                  </a:solidFill>
                  <a:ln>
                    <a:noFill/>
                  </a:ln>
                  <a:scene3d>
                    <a:camera prst="orthographicFront">
                      <a:rot lat="0" lon="0" rev="0"/>
                    </a:camera>
                    <a:lightRig rig="threePt" dir="t"/>
                  </a:scene3d>
                  <a:sp3d>
                    <a:bevelT w="107950" h="1079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0" name="Straight Connector 9"/>
                <p:cNvCxnSpPr/>
                <p:nvPr/>
              </p:nvCxnSpPr>
              <p:spPr>
                <a:xfrm>
                  <a:off x="2490250" y="3172281"/>
                  <a:ext cx="4450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623604" y="3277562"/>
                  <a:ext cx="4450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471205" y="3388281"/>
                  <a:ext cx="445036"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3" name="Straight Connector 2"/>
              <p:cNvCxnSpPr/>
              <p:nvPr/>
            </p:nvCxnSpPr>
            <p:spPr>
              <a:xfrm>
                <a:off x="691116" y="4749434"/>
                <a:ext cx="7560000" cy="0"/>
              </a:xfrm>
              <a:prstGeom prst="line">
                <a:avLst/>
              </a:prstGeom>
              <a:ln w="635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pic>
          <p:nvPicPr>
            <p:cNvPr id="1026" name="Picture 2" descr="Free illustrations of Boo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1337" y="2519474"/>
              <a:ext cx="878762" cy="6590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0697303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grpSp>
        <p:nvGrpSpPr>
          <p:cNvPr id="9" name="Group 8"/>
          <p:cNvGrpSpPr/>
          <p:nvPr/>
        </p:nvGrpSpPr>
        <p:grpSpPr>
          <a:xfrm>
            <a:off x="702237" y="1351722"/>
            <a:ext cx="6105658" cy="1662762"/>
            <a:chOff x="702237" y="1351722"/>
            <a:chExt cx="6105658" cy="1662762"/>
          </a:xfrm>
        </p:grpSpPr>
        <p:grpSp>
          <p:nvGrpSpPr>
            <p:cNvPr id="7" name="Group 6"/>
            <p:cNvGrpSpPr/>
            <p:nvPr/>
          </p:nvGrpSpPr>
          <p:grpSpPr>
            <a:xfrm>
              <a:off x="702237" y="1351722"/>
              <a:ext cx="6105658" cy="1484763"/>
              <a:chOff x="638737" y="1415222"/>
              <a:chExt cx="6105658" cy="1484763"/>
            </a:xfrm>
          </p:grpSpPr>
          <p:pic>
            <p:nvPicPr>
              <p:cNvPr id="2" name="Picture 1"/>
              <p:cNvPicPr>
                <a:picLocks noChangeAspect="1"/>
              </p:cNvPicPr>
              <p:nvPr/>
            </p:nvPicPr>
            <p:blipFill>
              <a:blip r:embed="rId4"/>
              <a:stretch>
                <a:fillRect/>
              </a:stretch>
            </p:blipFill>
            <p:spPr>
              <a:xfrm>
                <a:off x="638737" y="1415222"/>
                <a:ext cx="6105658" cy="1484763"/>
              </a:xfrm>
              <a:prstGeom prst="rect">
                <a:avLst/>
              </a:prstGeom>
            </p:spPr>
          </p:pic>
          <p:sp>
            <p:nvSpPr>
              <p:cNvPr id="4" name="Rectangle 3"/>
              <p:cNvSpPr/>
              <p:nvPr/>
            </p:nvSpPr>
            <p:spPr>
              <a:xfrm>
                <a:off x="2532655" y="1727531"/>
                <a:ext cx="1047082" cy="338554"/>
              </a:xfrm>
              <a:prstGeom prst="rect">
                <a:avLst/>
              </a:prstGeom>
            </p:spPr>
            <p:txBody>
              <a:bodyPr wrap="none">
                <a:spAutoFit/>
              </a:bodyPr>
              <a:lstStyle/>
              <a:p>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400 m/s</a:t>
                </a:r>
                <a:endParaRPr lang="en-GB" sz="1600" dirty="0">
                  <a:solidFill>
                    <a:schemeClr val="tx2">
                      <a:lumMod val="50000"/>
                    </a:schemeClr>
                  </a:solidFill>
                </a:endParaRPr>
              </a:p>
            </p:txBody>
          </p:sp>
        </p:grpSp>
        <p:sp>
          <p:nvSpPr>
            <p:cNvPr id="8" name="Rectangle 7"/>
            <p:cNvSpPr/>
            <p:nvPr/>
          </p:nvSpPr>
          <p:spPr>
            <a:xfrm>
              <a:off x="5995358" y="2698269"/>
              <a:ext cx="233992" cy="3162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Boom!</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Rectangle 33"/>
          <p:cNvSpPr/>
          <p:nvPr/>
        </p:nvSpPr>
        <p:spPr>
          <a:xfrm>
            <a:off x="307887" y="3509476"/>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307887" y="4169294"/>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p:cNvSpPr/>
          <p:nvPr/>
        </p:nvSpPr>
        <p:spPr>
          <a:xfrm>
            <a:off x="307887" y="4829112"/>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p:cNvSpPr/>
          <p:nvPr/>
        </p:nvSpPr>
        <p:spPr>
          <a:xfrm>
            <a:off x="307887" y="5488930"/>
            <a:ext cx="5687471"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345062" y="3597210"/>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40" name="TextBox 39"/>
          <p:cNvSpPr txBox="1"/>
          <p:nvPr/>
        </p:nvSpPr>
        <p:spPr>
          <a:xfrm>
            <a:off x="664238" y="3594881"/>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The cannon does not move.</a:t>
            </a:r>
          </a:p>
        </p:txBody>
      </p:sp>
      <p:sp>
        <p:nvSpPr>
          <p:cNvPr id="41" name="TextBox 40"/>
          <p:cNvSpPr txBox="1"/>
          <p:nvPr/>
        </p:nvSpPr>
        <p:spPr>
          <a:xfrm>
            <a:off x="345062" y="4254628"/>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42" name="TextBox 41"/>
          <p:cNvSpPr txBox="1"/>
          <p:nvPr/>
        </p:nvSpPr>
        <p:spPr>
          <a:xfrm>
            <a:off x="664238" y="4252299"/>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The cannonball pushes back on the cannon.</a:t>
            </a:r>
          </a:p>
        </p:txBody>
      </p:sp>
      <p:sp>
        <p:nvSpPr>
          <p:cNvPr id="43" name="TextBox 42"/>
          <p:cNvSpPr txBox="1"/>
          <p:nvPr/>
        </p:nvSpPr>
        <p:spPr>
          <a:xfrm>
            <a:off x="345062" y="4914446"/>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44" name="TextBox 43"/>
          <p:cNvSpPr txBox="1"/>
          <p:nvPr/>
        </p:nvSpPr>
        <p:spPr>
          <a:xfrm>
            <a:off x="664238" y="4912117"/>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The force on the cannonball is bigger than the force on the cannon.</a:t>
            </a:r>
          </a:p>
        </p:txBody>
      </p:sp>
      <p:sp>
        <p:nvSpPr>
          <p:cNvPr id="45" name="TextBox 44"/>
          <p:cNvSpPr txBox="1"/>
          <p:nvPr/>
        </p:nvSpPr>
        <p:spPr>
          <a:xfrm>
            <a:off x="345062" y="5574264"/>
            <a:ext cx="31917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46" name="TextBox 45"/>
          <p:cNvSpPr txBox="1"/>
          <p:nvPr/>
        </p:nvSpPr>
        <p:spPr>
          <a:xfrm>
            <a:off x="664238" y="5571935"/>
            <a:ext cx="5331120" cy="369332"/>
          </a:xfrm>
          <a:prstGeom prst="rect">
            <a:avLst/>
          </a:prstGeom>
          <a:noFill/>
        </p:spPr>
        <p:txBody>
          <a:bodyPr wrap="square" rtlCol="0" anchor="ctr" anchorCtr="0">
            <a:noAutofit/>
          </a:bodyPr>
          <a:lstStyle/>
          <a:p>
            <a:r>
              <a:rPr lang="en-GB" sz="1600" dirty="0">
                <a:solidFill>
                  <a:srgbClr val="10253F"/>
                </a:solidFill>
                <a:latin typeface="Verdana" panose="020B0604030504040204" pitchFamily="34" charset="0"/>
                <a:ea typeface="Verdana" panose="020B0604030504040204" pitchFamily="34" charset="0"/>
              </a:rPr>
              <a:t>The cannon moves backwards at 2 m/s.</a:t>
            </a:r>
          </a:p>
        </p:txBody>
      </p:sp>
      <p:grpSp>
        <p:nvGrpSpPr>
          <p:cNvPr id="73" name="Group 72"/>
          <p:cNvGrpSpPr/>
          <p:nvPr/>
        </p:nvGrpSpPr>
        <p:grpSpPr>
          <a:xfrm>
            <a:off x="6070289" y="3509476"/>
            <a:ext cx="2730061" cy="544860"/>
            <a:chOff x="5846013" y="2914258"/>
            <a:chExt cx="2954337" cy="544860"/>
          </a:xfrm>
        </p:grpSpPr>
        <p:sp>
          <p:nvSpPr>
            <p:cNvPr id="49" name="Rectangle 48"/>
            <p:cNvSpPr/>
            <p:nvPr/>
          </p:nvSpPr>
          <p:spPr>
            <a:xfrm>
              <a:off x="5846013" y="2914258"/>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Connector 4"/>
            <p:cNvCxnSpPr/>
            <p:nvPr/>
          </p:nvCxnSpPr>
          <p:spPr>
            <a:xfrm>
              <a:off x="7323826" y="291425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584919" y="29189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8062087" y="291648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6070289" y="4169294"/>
            <a:ext cx="2730061" cy="544860"/>
            <a:chOff x="5846013" y="3574076"/>
            <a:chExt cx="2954337" cy="544860"/>
          </a:xfrm>
        </p:grpSpPr>
        <p:sp>
          <p:nvSpPr>
            <p:cNvPr id="51" name="Rectangle 50"/>
            <p:cNvSpPr/>
            <p:nvPr/>
          </p:nvSpPr>
          <p:spPr>
            <a:xfrm>
              <a:off x="5846013" y="3574076"/>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p:cNvCxnSpPr/>
            <p:nvPr/>
          </p:nvCxnSpPr>
          <p:spPr>
            <a:xfrm>
              <a:off x="7320305" y="357407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581398" y="3578794"/>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8058566" y="357630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6070289" y="4829112"/>
            <a:ext cx="2730061" cy="549393"/>
            <a:chOff x="5846013" y="4233894"/>
            <a:chExt cx="2954337" cy="549393"/>
          </a:xfrm>
        </p:grpSpPr>
        <p:sp>
          <p:nvSpPr>
            <p:cNvPr id="52" name="Rectangle 51"/>
            <p:cNvSpPr/>
            <p:nvPr/>
          </p:nvSpPr>
          <p:spPr>
            <a:xfrm>
              <a:off x="5846013" y="4233894"/>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p:cNvCxnSpPr/>
            <p:nvPr/>
          </p:nvCxnSpPr>
          <p:spPr>
            <a:xfrm>
              <a:off x="7320305" y="423842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581398" y="4243145"/>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8058566" y="4240656"/>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6070289" y="5486530"/>
            <a:ext cx="2730061" cy="544860"/>
            <a:chOff x="5846013" y="4891312"/>
            <a:chExt cx="2954337" cy="544860"/>
          </a:xfrm>
        </p:grpSpPr>
        <p:sp>
          <p:nvSpPr>
            <p:cNvPr id="53" name="Rectangle 52"/>
            <p:cNvSpPr/>
            <p:nvPr/>
          </p:nvSpPr>
          <p:spPr>
            <a:xfrm>
              <a:off x="5846013" y="4893712"/>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3" name="Straight Connector 62"/>
            <p:cNvCxnSpPr/>
            <p:nvPr/>
          </p:nvCxnSpPr>
          <p:spPr>
            <a:xfrm>
              <a:off x="7320305" y="4891312"/>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581398" y="4896030"/>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058566" y="4893541"/>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6070289" y="2554178"/>
            <a:ext cx="2730061" cy="838779"/>
            <a:chOff x="5846013" y="2252879"/>
            <a:chExt cx="2954337" cy="544860"/>
          </a:xfrm>
        </p:grpSpPr>
        <p:sp>
          <p:nvSpPr>
            <p:cNvPr id="69" name="Rectangle 68"/>
            <p:cNvSpPr/>
            <p:nvPr/>
          </p:nvSpPr>
          <p:spPr>
            <a:xfrm>
              <a:off x="5846013" y="2252879"/>
              <a:ext cx="295433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a:off x="7323826" y="2252879"/>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584919" y="2257597"/>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2087" y="2255108"/>
              <a:ext cx="0" cy="540142"/>
            </a:xfrm>
            <a:prstGeom prst="line">
              <a:avLst/>
            </a:prstGeom>
            <a:ln>
              <a:solidFill>
                <a:srgbClr val="10253F"/>
              </a:solidFill>
            </a:ln>
          </p:spPr>
          <p:style>
            <a:lnRef idx="1">
              <a:schemeClr val="accent1"/>
            </a:lnRef>
            <a:fillRef idx="0">
              <a:schemeClr val="accent1"/>
            </a:fillRef>
            <a:effectRef idx="0">
              <a:schemeClr val="accent1"/>
            </a:effectRef>
            <a:fontRef idx="minor">
              <a:schemeClr val="tx1"/>
            </a:fontRef>
          </p:style>
        </p:cxnSp>
      </p:grpSp>
      <p:sp>
        <p:nvSpPr>
          <p:cNvPr id="78" name="TextBox 77"/>
          <p:cNvSpPr txBox="1"/>
          <p:nvPr/>
        </p:nvSpPr>
        <p:spPr>
          <a:xfrm>
            <a:off x="6756237" y="255786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79" name="TextBox 78"/>
          <p:cNvSpPr txBox="1"/>
          <p:nvPr/>
        </p:nvSpPr>
        <p:spPr>
          <a:xfrm>
            <a:off x="7435318" y="255786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t>
            </a:r>
            <a:r>
              <a:rPr lang="en-GB" sz="1200" b="1" dirty="0">
                <a:solidFill>
                  <a:srgbClr val="10253F"/>
                </a:solidFill>
                <a:latin typeface="Verdana" panose="020B0604030504040204" pitchFamily="34" charset="0"/>
                <a:ea typeface="Verdana" panose="020B0604030504040204" pitchFamily="34" charset="0"/>
              </a:rPr>
              <a:t>think</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80" name="TextBox 79"/>
          <p:cNvSpPr txBox="1"/>
          <p:nvPr/>
        </p:nvSpPr>
        <p:spPr>
          <a:xfrm>
            <a:off x="8118580" y="255786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wrong</a:t>
            </a:r>
          </a:p>
        </p:txBody>
      </p:sp>
      <p:sp>
        <p:nvSpPr>
          <p:cNvPr id="47" name="Text Placeholder 16"/>
          <p:cNvSpPr txBox="1">
            <a:spLocks/>
          </p:cNvSpPr>
          <p:nvPr/>
        </p:nvSpPr>
        <p:spPr>
          <a:xfrm>
            <a:off x="457200" y="864000"/>
            <a:ext cx="8285163"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defRPr/>
            </a:pPr>
            <a:r>
              <a:rPr lang="en-US" dirty="0"/>
              <a:t>The cannon has the mass of 200 cannonballs.</a:t>
            </a:r>
          </a:p>
        </p:txBody>
      </p:sp>
      <p:sp>
        <p:nvSpPr>
          <p:cNvPr id="3" name="Rectangle 2"/>
          <p:cNvSpPr/>
          <p:nvPr/>
        </p:nvSpPr>
        <p:spPr>
          <a:xfrm>
            <a:off x="457200" y="2988960"/>
            <a:ext cx="5538158" cy="377026"/>
          </a:xfrm>
          <a:prstGeom prst="rect">
            <a:avLst/>
          </a:prstGeom>
        </p:spPr>
        <p:txBody>
          <a:bodyPr wrap="square">
            <a:spAutoFit/>
          </a:bodyPr>
          <a:lstStyle/>
          <a:p>
            <a:pPr lvl="0" defTabSz="914400">
              <a:lnSpc>
                <a:spcPct val="114000"/>
              </a:lnSpc>
              <a:spcBef>
                <a:spcPct val="20000"/>
              </a:spcBef>
              <a:defRPr/>
            </a:pP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happens when the cannonball is fired?</a:t>
            </a:r>
          </a:p>
        </p:txBody>
      </p:sp>
      <p:sp>
        <p:nvSpPr>
          <p:cNvPr id="6" name="TextBox 5"/>
          <p:cNvSpPr txBox="1"/>
          <p:nvPr/>
        </p:nvSpPr>
        <p:spPr>
          <a:xfrm>
            <a:off x="6070289" y="2557861"/>
            <a:ext cx="684000" cy="830997"/>
          </a:xfrm>
          <a:prstGeom prst="rect">
            <a:avLst/>
          </a:prstGeom>
          <a:noFill/>
          <a:ln>
            <a:noFill/>
          </a:ln>
        </p:spPr>
        <p:txBody>
          <a:bodyPr wrap="square" rtlCol="0">
            <a:spAutoFit/>
          </a:bodyPr>
          <a:lstStyle/>
          <a:p>
            <a:pPr algn="ctr"/>
            <a:r>
              <a:rPr lang="en-GB" sz="1200" dirty="0">
                <a:solidFill>
                  <a:srgbClr val="10253F"/>
                </a:solidFill>
                <a:latin typeface="Verdana" panose="020B0604030504040204" pitchFamily="34" charset="0"/>
                <a:ea typeface="Verdana" panose="020B0604030504040204" pitchFamily="34" charset="0"/>
              </a:rPr>
              <a:t>I am </a:t>
            </a:r>
            <a:r>
              <a:rPr lang="en-GB" sz="1200" b="1" dirty="0">
                <a:solidFill>
                  <a:srgbClr val="10253F"/>
                </a:solidFill>
                <a:latin typeface="Verdana" panose="020B0604030504040204" pitchFamily="34" charset="0"/>
                <a:ea typeface="Verdana" panose="020B0604030504040204" pitchFamily="34" charset="0"/>
              </a:rPr>
              <a:t>sure</a:t>
            </a:r>
            <a:r>
              <a:rPr lang="en-GB" sz="1200" dirty="0">
                <a:solidFill>
                  <a:srgbClr val="10253F"/>
                </a:solidFill>
                <a:latin typeface="Verdana" panose="020B0604030504040204" pitchFamily="34" charset="0"/>
                <a:ea typeface="Verdana" panose="020B0604030504040204" pitchFamily="34" charset="0"/>
              </a:rPr>
              <a:t> this is right</a:t>
            </a:r>
          </a:p>
        </p:txBody>
      </p:sp>
      <p:sp>
        <p:nvSpPr>
          <p:cNvPr id="143" name="Rounded Rectangle 18">
            <a:hlinkClick r:id="rId5" action="ppaction://hlinksldjump"/>
            <a:extLst>
              <a:ext uri="{FF2B5EF4-FFF2-40B4-BE49-F238E27FC236}">
                <a16:creationId xmlns:a16="http://schemas.microsoft.com/office/drawing/2014/main" id="{A7B0652F-7A6C-4B34-80C7-F060F94259EA}"/>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3021732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Bouncing</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5084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basketball bounces on the ground. </a:t>
            </a:r>
          </a:p>
        </p:txBody>
      </p:sp>
      <p:grpSp>
        <p:nvGrpSpPr>
          <p:cNvPr id="21" name="Group 20"/>
          <p:cNvGrpSpPr/>
          <p:nvPr/>
        </p:nvGrpSpPr>
        <p:grpSpPr>
          <a:xfrm>
            <a:off x="1956307" y="1606652"/>
            <a:ext cx="4977894" cy="4146448"/>
            <a:chOff x="1956307" y="1606652"/>
            <a:chExt cx="4977894" cy="4146448"/>
          </a:xfrm>
        </p:grpSpPr>
        <p:sp>
          <p:nvSpPr>
            <p:cNvPr id="4" name="TextBox 3"/>
            <p:cNvSpPr txBox="1"/>
            <p:nvPr/>
          </p:nvSpPr>
          <p:spPr>
            <a:xfrm>
              <a:off x="1956307" y="4131072"/>
              <a:ext cx="2118723" cy="584775"/>
            </a:xfrm>
            <a:prstGeom prst="rect">
              <a:avLst/>
            </a:prstGeom>
            <a:noFill/>
          </p:spPr>
          <p:txBody>
            <a:bodyPr wrap="square" rtlCol="0">
              <a:sp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rPr>
                <a:t>Speed going down = 2 m/s</a:t>
              </a:r>
            </a:p>
          </p:txBody>
        </p:sp>
        <p:sp>
          <p:nvSpPr>
            <p:cNvPr id="10" name="TextBox 9"/>
            <p:cNvSpPr txBox="1"/>
            <p:nvPr/>
          </p:nvSpPr>
          <p:spPr>
            <a:xfrm>
              <a:off x="4801756" y="4131072"/>
              <a:ext cx="1808271" cy="584775"/>
            </a:xfrm>
            <a:prstGeom prst="rect">
              <a:avLst/>
            </a:prstGeom>
            <a:noFill/>
          </p:spPr>
          <p:txBody>
            <a:bodyPr wrap="square" rtlCol="0">
              <a:sp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rPr>
                <a:t>Speed going up = 2 m/s</a:t>
              </a:r>
            </a:p>
          </p:txBody>
        </p:sp>
        <p:sp>
          <p:nvSpPr>
            <p:cNvPr id="13" name="TextBox 12"/>
            <p:cNvSpPr txBox="1"/>
            <p:nvPr/>
          </p:nvSpPr>
          <p:spPr>
            <a:xfrm>
              <a:off x="5103599" y="1950907"/>
              <a:ext cx="1830602" cy="338554"/>
            </a:xfrm>
            <a:prstGeom prst="rect">
              <a:avLst/>
            </a:prstGeom>
            <a:noFill/>
          </p:spPr>
          <p:txBody>
            <a:bodyPr wrap="square" rtlCol="0">
              <a:sp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rPr>
                <a:t>Mass = 0.6 kg</a:t>
              </a:r>
            </a:p>
          </p:txBody>
        </p:sp>
        <p:grpSp>
          <p:nvGrpSpPr>
            <p:cNvPr id="20" name="Group 19"/>
            <p:cNvGrpSpPr/>
            <p:nvPr/>
          </p:nvGrpSpPr>
          <p:grpSpPr>
            <a:xfrm>
              <a:off x="2273300" y="1606652"/>
              <a:ext cx="4320000" cy="4146448"/>
              <a:chOff x="2273300" y="1606652"/>
              <a:chExt cx="4320000" cy="4146448"/>
            </a:xfrm>
          </p:grpSpPr>
          <p:pic>
            <p:nvPicPr>
              <p:cNvPr id="2050" name="Picture 2" descr="Free vector graphics of Basketbal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28929" y="1606652"/>
                <a:ext cx="1408743" cy="1408743"/>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p:cNvCxnSpPr/>
              <p:nvPr/>
            </p:nvCxnSpPr>
            <p:spPr>
              <a:xfrm>
                <a:off x="2273300" y="5753100"/>
                <a:ext cx="4320000" cy="0"/>
              </a:xfrm>
              <a:prstGeom prst="line">
                <a:avLst/>
              </a:prstGeom>
              <a:ln w="2159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4238138" y="3115640"/>
                <a:ext cx="387445" cy="2448000"/>
                <a:chOff x="3867535" y="3115640"/>
                <a:chExt cx="387445" cy="2448000"/>
              </a:xfrm>
            </p:grpSpPr>
            <p:sp>
              <p:nvSpPr>
                <p:cNvPr id="17" name="Freeform 16"/>
                <p:cNvSpPr/>
                <p:nvPr/>
              </p:nvSpPr>
              <p:spPr>
                <a:xfrm>
                  <a:off x="4074980" y="3115640"/>
                  <a:ext cx="180000" cy="2448000"/>
                </a:xfrm>
                <a:custGeom>
                  <a:avLst/>
                  <a:gdLst>
                    <a:gd name="connsiteX0" fmla="*/ 7640 w 187640"/>
                    <a:gd name="connsiteY0" fmla="*/ 0 h 2160000"/>
                    <a:gd name="connsiteX1" fmla="*/ 187640 w 187640"/>
                    <a:gd name="connsiteY1" fmla="*/ 180000 h 2160000"/>
                    <a:gd name="connsiteX2" fmla="*/ 97640 w 187640"/>
                    <a:gd name="connsiteY2" fmla="*/ 180000 h 2160000"/>
                    <a:gd name="connsiteX3" fmla="*/ 97640 w 187640"/>
                    <a:gd name="connsiteY3" fmla="*/ 2160000 h 2160000"/>
                    <a:gd name="connsiteX4" fmla="*/ 0 w 187640"/>
                    <a:gd name="connsiteY4" fmla="*/ 2160000 h 2160000"/>
                    <a:gd name="connsiteX5" fmla="*/ 0 w 187640"/>
                    <a:gd name="connsiteY5" fmla="*/ 7640 h 21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640" h="2160000">
                      <a:moveTo>
                        <a:pt x="7640" y="0"/>
                      </a:moveTo>
                      <a:lnTo>
                        <a:pt x="187640" y="180000"/>
                      </a:lnTo>
                      <a:lnTo>
                        <a:pt x="97640" y="180000"/>
                      </a:lnTo>
                      <a:lnTo>
                        <a:pt x="97640" y="2160000"/>
                      </a:lnTo>
                      <a:lnTo>
                        <a:pt x="0" y="2160000"/>
                      </a:lnTo>
                      <a:lnTo>
                        <a:pt x="0" y="7640"/>
                      </a:lnTo>
                      <a:close/>
                    </a:path>
                  </a:pathLst>
                </a:custGeom>
                <a:solidFill>
                  <a:srgbClr val="E36C0A"/>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p:cNvSpPr/>
                <p:nvPr/>
              </p:nvSpPr>
              <p:spPr>
                <a:xfrm rot="10800000">
                  <a:off x="3867535" y="3115640"/>
                  <a:ext cx="180000" cy="2448000"/>
                </a:xfrm>
                <a:custGeom>
                  <a:avLst/>
                  <a:gdLst>
                    <a:gd name="connsiteX0" fmla="*/ 94761 w 184761"/>
                    <a:gd name="connsiteY0" fmla="*/ 2160000 h 2160000"/>
                    <a:gd name="connsiteX1" fmla="*/ 0 w 184761"/>
                    <a:gd name="connsiteY1" fmla="*/ 2160000 h 2160000"/>
                    <a:gd name="connsiteX2" fmla="*/ 0 w 184761"/>
                    <a:gd name="connsiteY2" fmla="*/ 4761 h 2160000"/>
                    <a:gd name="connsiteX3" fmla="*/ 4761 w 184761"/>
                    <a:gd name="connsiteY3" fmla="*/ 0 h 2160000"/>
                    <a:gd name="connsiteX4" fmla="*/ 184761 w 184761"/>
                    <a:gd name="connsiteY4" fmla="*/ 180000 h 2160000"/>
                    <a:gd name="connsiteX5" fmla="*/ 94761 w 184761"/>
                    <a:gd name="connsiteY5" fmla="*/ 180000 h 21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761" h="2160000">
                      <a:moveTo>
                        <a:pt x="94761" y="2160000"/>
                      </a:moveTo>
                      <a:lnTo>
                        <a:pt x="0" y="2160000"/>
                      </a:lnTo>
                      <a:lnTo>
                        <a:pt x="0" y="4761"/>
                      </a:lnTo>
                      <a:lnTo>
                        <a:pt x="4761" y="0"/>
                      </a:lnTo>
                      <a:lnTo>
                        <a:pt x="184761" y="180000"/>
                      </a:lnTo>
                      <a:lnTo>
                        <a:pt x="94761" y="180000"/>
                      </a:lnTo>
                      <a:close/>
                    </a:path>
                  </a:pathLst>
                </a:cu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Tree>
    <p:extLst>
      <p:ext uri="{BB962C8B-B14F-4D97-AF65-F5344CB8AC3E}">
        <p14:creationId xmlns:p14="http://schemas.microsoft.com/office/powerpoint/2010/main" val="1845611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Bouncing</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1" y="863999"/>
            <a:ext cx="4063999" cy="789768"/>
          </a:xfrm>
          <a:prstGeom prst="rect">
            <a:avLst/>
          </a:prstGeom>
        </p:spPr>
        <p:txBody>
          <a:bodyPr vert="horz" lIns="91440" tIns="45720" rIns="91440" bIns="45720" rtlCol="0">
            <a:sp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R="0" lvl="0" algn="l" defTabSz="914400" rtl="0" eaLnBrk="1" fontAlgn="auto" latinLnBrk="0" hangingPunct="1">
              <a:lnSpc>
                <a:spcPct val="134000"/>
              </a:lnSpc>
              <a:spcBef>
                <a:spcPct val="20000"/>
              </a:spcBef>
              <a:spcAft>
                <a:spcPts val="0"/>
              </a:spcAft>
              <a:buClrTx/>
              <a:buSzTx/>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When the ball</a:t>
            </a:r>
            <a:r>
              <a:rPr kumimoji="0" lang="en-US" sz="18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bounces, how does its momentum change?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5" name="Group 14"/>
          <p:cNvGrpSpPr/>
          <p:nvPr/>
        </p:nvGrpSpPr>
        <p:grpSpPr>
          <a:xfrm>
            <a:off x="402385" y="2880000"/>
            <a:ext cx="5050259" cy="540142"/>
            <a:chOff x="402385" y="2914258"/>
            <a:chExt cx="5050259" cy="540142"/>
          </a:xfrm>
        </p:grpSpPr>
        <p:sp>
          <p:nvSpPr>
            <p:cNvPr id="2" name="Rectangle 1"/>
            <p:cNvSpPr/>
            <p:nvPr/>
          </p:nvSpPr>
          <p:spPr>
            <a:xfrm>
              <a:off x="402385" y="2914258"/>
              <a:ext cx="5050259"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457201" y="3001992"/>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3" name="TextBox 22"/>
            <p:cNvSpPr txBox="1"/>
            <p:nvPr/>
          </p:nvSpPr>
          <p:spPr>
            <a:xfrm>
              <a:off x="977843" y="2999663"/>
              <a:ext cx="4474801" cy="369332"/>
            </a:xfrm>
            <a:prstGeom prst="rect">
              <a:avLst/>
            </a:prstGeom>
            <a:noFill/>
          </p:spPr>
          <p:txBody>
            <a:bodyPr wrap="square" rtlCol="0" anchor="ctr" anchorCtr="0">
              <a:noAutofit/>
            </a:bodyPr>
            <a:lstStyle/>
            <a:p>
              <a:r>
                <a:rPr lang="en-US" dirty="0">
                  <a:solidFill>
                    <a:schemeClr val="tx2">
                      <a:lumMod val="50000"/>
                    </a:schemeClr>
                  </a:solidFill>
                  <a:latin typeface="Verdana" panose="020B0604030504040204" pitchFamily="34" charset="0"/>
                  <a:ea typeface="Verdana" panose="020B0604030504040204" pitchFamily="34" charset="0"/>
                </a:rPr>
                <a:t>It doesn’t change.</a:t>
              </a:r>
              <a:endParaRPr lang="en-GB" dirty="0">
                <a:solidFill>
                  <a:schemeClr val="tx2">
                    <a:lumMod val="50000"/>
                  </a:schemeClr>
                </a:solidFill>
                <a:latin typeface="Verdana" panose="020B0604030504040204" pitchFamily="34" charset="0"/>
                <a:ea typeface="Verdana" panose="020B0604030504040204" pitchFamily="34" charset="0"/>
              </a:endParaRPr>
            </a:p>
          </p:txBody>
        </p:sp>
      </p:grpSp>
      <p:grpSp>
        <p:nvGrpSpPr>
          <p:cNvPr id="14" name="Group 13"/>
          <p:cNvGrpSpPr/>
          <p:nvPr/>
        </p:nvGrpSpPr>
        <p:grpSpPr>
          <a:xfrm>
            <a:off x="402385" y="4176000"/>
            <a:ext cx="5050259" cy="540142"/>
            <a:chOff x="402386" y="3574076"/>
            <a:chExt cx="5050259" cy="540142"/>
          </a:xfrm>
        </p:grpSpPr>
        <p:sp>
          <p:nvSpPr>
            <p:cNvPr id="20" name="Rectangle 19"/>
            <p:cNvSpPr/>
            <p:nvPr/>
          </p:nvSpPr>
          <p:spPr>
            <a:xfrm>
              <a:off x="402386" y="3574076"/>
              <a:ext cx="5050258"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1"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5" name="TextBox 24"/>
            <p:cNvSpPr txBox="1"/>
            <p:nvPr/>
          </p:nvSpPr>
          <p:spPr>
            <a:xfrm>
              <a:off x="977843" y="3657081"/>
              <a:ext cx="4474802" cy="369332"/>
            </a:xfrm>
            <a:prstGeom prst="rect">
              <a:avLst/>
            </a:prstGeom>
            <a:noFill/>
          </p:spPr>
          <p:txBody>
            <a:bodyPr wrap="square" rtlCol="0" anchor="ctr" anchorCtr="0">
              <a:noAutofit/>
            </a:bodyPr>
            <a:lstStyle/>
            <a:p>
              <a:r>
                <a:rPr lang="en-US" dirty="0">
                  <a:solidFill>
                    <a:schemeClr val="tx2">
                      <a:lumMod val="50000"/>
                    </a:schemeClr>
                  </a:solidFill>
                  <a:latin typeface="Verdana" panose="020B0604030504040204" pitchFamily="34" charset="0"/>
                  <a:ea typeface="Verdana" panose="020B0604030504040204" pitchFamily="34" charset="0"/>
                </a:rPr>
                <a:t>It changes 1.2 kg m/s upwards.</a:t>
              </a:r>
              <a:endParaRPr lang="en-GB" dirty="0">
                <a:solidFill>
                  <a:schemeClr val="tx2">
                    <a:lumMod val="50000"/>
                  </a:schemeClr>
                </a:solidFill>
                <a:latin typeface="Verdana" panose="020B0604030504040204" pitchFamily="34" charset="0"/>
                <a:ea typeface="Verdana" panose="020B0604030504040204" pitchFamily="34" charset="0"/>
              </a:endParaRPr>
            </a:p>
          </p:txBody>
        </p:sp>
      </p:grpSp>
      <p:grpSp>
        <p:nvGrpSpPr>
          <p:cNvPr id="13" name="Group 12"/>
          <p:cNvGrpSpPr/>
          <p:nvPr/>
        </p:nvGrpSpPr>
        <p:grpSpPr>
          <a:xfrm>
            <a:off x="402385" y="4824000"/>
            <a:ext cx="5050259" cy="540142"/>
            <a:chOff x="402386" y="4233894"/>
            <a:chExt cx="5050259" cy="540142"/>
          </a:xfrm>
        </p:grpSpPr>
        <p:sp>
          <p:nvSpPr>
            <p:cNvPr id="21" name="Rectangle 20"/>
            <p:cNvSpPr/>
            <p:nvPr/>
          </p:nvSpPr>
          <p:spPr>
            <a:xfrm>
              <a:off x="402386" y="4233894"/>
              <a:ext cx="5050258"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457201"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27" name="TextBox 26"/>
            <p:cNvSpPr txBox="1"/>
            <p:nvPr/>
          </p:nvSpPr>
          <p:spPr>
            <a:xfrm>
              <a:off x="977843" y="4316899"/>
              <a:ext cx="4474802" cy="369332"/>
            </a:xfrm>
            <a:prstGeom prst="rect">
              <a:avLst/>
            </a:prstGeom>
            <a:noFill/>
          </p:spPr>
          <p:txBody>
            <a:bodyPr wrap="square" rtlCol="0" anchor="ctr" anchorCtr="0">
              <a:noAutofit/>
            </a:bodyPr>
            <a:lstStyle/>
            <a:p>
              <a:r>
                <a:rPr lang="en-US" dirty="0">
                  <a:solidFill>
                    <a:schemeClr val="tx2">
                      <a:lumMod val="50000"/>
                    </a:schemeClr>
                  </a:solidFill>
                  <a:latin typeface="Verdana" panose="020B0604030504040204" pitchFamily="34" charset="0"/>
                  <a:ea typeface="Verdana" panose="020B0604030504040204" pitchFamily="34" charset="0"/>
                </a:rPr>
                <a:t>It changes 2.4 kg m/s downwards.</a:t>
              </a:r>
              <a:endParaRPr lang="en-GB" dirty="0">
                <a:solidFill>
                  <a:schemeClr val="tx2">
                    <a:lumMod val="50000"/>
                  </a:schemeClr>
                </a:solidFill>
                <a:latin typeface="Verdana" panose="020B0604030504040204" pitchFamily="34" charset="0"/>
                <a:ea typeface="Verdana" panose="020B0604030504040204" pitchFamily="34" charset="0"/>
              </a:endParaRPr>
            </a:p>
          </p:txBody>
        </p:sp>
      </p:grpSp>
      <p:grpSp>
        <p:nvGrpSpPr>
          <p:cNvPr id="10" name="Group 9"/>
          <p:cNvGrpSpPr/>
          <p:nvPr/>
        </p:nvGrpSpPr>
        <p:grpSpPr>
          <a:xfrm>
            <a:off x="402385" y="5472000"/>
            <a:ext cx="5050259" cy="540142"/>
            <a:chOff x="402386" y="4893712"/>
            <a:chExt cx="5050259" cy="540142"/>
          </a:xfrm>
        </p:grpSpPr>
        <p:sp>
          <p:nvSpPr>
            <p:cNvPr id="22" name="Rectangle 21"/>
            <p:cNvSpPr/>
            <p:nvPr/>
          </p:nvSpPr>
          <p:spPr>
            <a:xfrm>
              <a:off x="402386" y="4893712"/>
              <a:ext cx="5050258"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457201"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E</a:t>
              </a:r>
            </a:p>
          </p:txBody>
        </p:sp>
        <p:sp>
          <p:nvSpPr>
            <p:cNvPr id="29" name="TextBox 28"/>
            <p:cNvSpPr txBox="1"/>
            <p:nvPr/>
          </p:nvSpPr>
          <p:spPr>
            <a:xfrm>
              <a:off x="977843" y="4976717"/>
              <a:ext cx="4474802" cy="369332"/>
            </a:xfrm>
            <a:prstGeom prst="rect">
              <a:avLst/>
            </a:prstGeom>
            <a:noFill/>
          </p:spPr>
          <p:txBody>
            <a:bodyPr wrap="square" rtlCol="0" anchor="ctr" anchorCtr="0">
              <a:noAutofit/>
            </a:bodyPr>
            <a:lstStyle/>
            <a:p>
              <a:r>
                <a:rPr lang="en-US" dirty="0">
                  <a:solidFill>
                    <a:schemeClr val="tx2">
                      <a:lumMod val="50000"/>
                    </a:schemeClr>
                  </a:solidFill>
                  <a:latin typeface="Verdana" panose="020B0604030504040204" pitchFamily="34" charset="0"/>
                  <a:ea typeface="Verdana" panose="020B0604030504040204" pitchFamily="34" charset="0"/>
                </a:rPr>
                <a:t>It changes 2.4 kg m/s upwards.</a:t>
              </a:r>
              <a:endParaRPr lang="en-GB" dirty="0">
                <a:solidFill>
                  <a:schemeClr val="tx2">
                    <a:lumMod val="50000"/>
                  </a:schemeClr>
                </a:solidFill>
                <a:latin typeface="Verdana" panose="020B0604030504040204" pitchFamily="34" charset="0"/>
                <a:ea typeface="Verdana" panose="020B0604030504040204" pitchFamily="34" charset="0"/>
              </a:endParaRPr>
            </a:p>
          </p:txBody>
        </p:sp>
      </p:grpSp>
      <p:grpSp>
        <p:nvGrpSpPr>
          <p:cNvPr id="9" name="Group 8"/>
          <p:cNvGrpSpPr/>
          <p:nvPr/>
        </p:nvGrpSpPr>
        <p:grpSpPr>
          <a:xfrm>
            <a:off x="4910550" y="1414724"/>
            <a:ext cx="3795301" cy="4226681"/>
            <a:chOff x="4910550" y="1503624"/>
            <a:chExt cx="3795301" cy="4226681"/>
          </a:xfrm>
        </p:grpSpPr>
        <p:grpSp>
          <p:nvGrpSpPr>
            <p:cNvPr id="7" name="Group 6"/>
            <p:cNvGrpSpPr/>
            <p:nvPr/>
          </p:nvGrpSpPr>
          <p:grpSpPr>
            <a:xfrm>
              <a:off x="5825851" y="1583857"/>
              <a:ext cx="2880000" cy="4146448"/>
              <a:chOff x="4869458" y="1716455"/>
              <a:chExt cx="2880000" cy="4146448"/>
            </a:xfrm>
          </p:grpSpPr>
          <p:pic>
            <p:nvPicPr>
              <p:cNvPr id="46" name="Picture 2" descr="Free vector graphics of Basketbal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5087" y="1716455"/>
                <a:ext cx="1408743" cy="1408743"/>
              </a:xfrm>
              <a:prstGeom prst="rect">
                <a:avLst/>
              </a:prstGeom>
              <a:noFill/>
              <a:extLst>
                <a:ext uri="{909E8E84-426E-40DD-AFC4-6F175D3DCCD1}">
                  <a14:hiddenFill xmlns:a14="http://schemas.microsoft.com/office/drawing/2010/main">
                    <a:solidFill>
                      <a:srgbClr val="FFFFFF"/>
                    </a:solidFill>
                  </a14:hiddenFill>
                </a:ext>
              </a:extLst>
            </p:spPr>
          </p:pic>
          <p:cxnSp>
            <p:nvCxnSpPr>
              <p:cNvPr id="47" name="Straight Connector 46"/>
              <p:cNvCxnSpPr/>
              <p:nvPr/>
            </p:nvCxnSpPr>
            <p:spPr>
              <a:xfrm>
                <a:off x="4869458" y="5862903"/>
                <a:ext cx="2880000" cy="0"/>
              </a:xfrm>
              <a:prstGeom prst="line">
                <a:avLst/>
              </a:prstGeom>
              <a:ln w="2159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6115736" y="3225443"/>
                <a:ext cx="387445" cy="2448000"/>
                <a:chOff x="7146910" y="3225443"/>
                <a:chExt cx="387445" cy="2448000"/>
              </a:xfrm>
            </p:grpSpPr>
            <p:sp>
              <p:nvSpPr>
                <p:cNvPr id="48" name="Freeform 47"/>
                <p:cNvSpPr/>
                <p:nvPr/>
              </p:nvSpPr>
              <p:spPr>
                <a:xfrm>
                  <a:off x="7354355" y="3225443"/>
                  <a:ext cx="180000" cy="2448000"/>
                </a:xfrm>
                <a:custGeom>
                  <a:avLst/>
                  <a:gdLst>
                    <a:gd name="connsiteX0" fmla="*/ 7640 w 187640"/>
                    <a:gd name="connsiteY0" fmla="*/ 0 h 2160000"/>
                    <a:gd name="connsiteX1" fmla="*/ 187640 w 187640"/>
                    <a:gd name="connsiteY1" fmla="*/ 180000 h 2160000"/>
                    <a:gd name="connsiteX2" fmla="*/ 97640 w 187640"/>
                    <a:gd name="connsiteY2" fmla="*/ 180000 h 2160000"/>
                    <a:gd name="connsiteX3" fmla="*/ 97640 w 187640"/>
                    <a:gd name="connsiteY3" fmla="*/ 2160000 h 2160000"/>
                    <a:gd name="connsiteX4" fmla="*/ 0 w 187640"/>
                    <a:gd name="connsiteY4" fmla="*/ 2160000 h 2160000"/>
                    <a:gd name="connsiteX5" fmla="*/ 0 w 187640"/>
                    <a:gd name="connsiteY5" fmla="*/ 7640 h 21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640" h="2160000">
                      <a:moveTo>
                        <a:pt x="7640" y="0"/>
                      </a:moveTo>
                      <a:lnTo>
                        <a:pt x="187640" y="180000"/>
                      </a:lnTo>
                      <a:lnTo>
                        <a:pt x="97640" y="180000"/>
                      </a:lnTo>
                      <a:lnTo>
                        <a:pt x="97640" y="2160000"/>
                      </a:lnTo>
                      <a:lnTo>
                        <a:pt x="0" y="2160000"/>
                      </a:lnTo>
                      <a:lnTo>
                        <a:pt x="0" y="7640"/>
                      </a:lnTo>
                      <a:close/>
                    </a:path>
                  </a:pathLst>
                </a:custGeom>
                <a:solidFill>
                  <a:srgbClr val="E36C0A"/>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Freeform 48"/>
                <p:cNvSpPr/>
                <p:nvPr/>
              </p:nvSpPr>
              <p:spPr>
                <a:xfrm rot="10800000">
                  <a:off x="7146910" y="3225443"/>
                  <a:ext cx="180000" cy="2448000"/>
                </a:xfrm>
                <a:custGeom>
                  <a:avLst/>
                  <a:gdLst>
                    <a:gd name="connsiteX0" fmla="*/ 94761 w 184761"/>
                    <a:gd name="connsiteY0" fmla="*/ 2160000 h 2160000"/>
                    <a:gd name="connsiteX1" fmla="*/ 0 w 184761"/>
                    <a:gd name="connsiteY1" fmla="*/ 2160000 h 2160000"/>
                    <a:gd name="connsiteX2" fmla="*/ 0 w 184761"/>
                    <a:gd name="connsiteY2" fmla="*/ 4761 h 2160000"/>
                    <a:gd name="connsiteX3" fmla="*/ 4761 w 184761"/>
                    <a:gd name="connsiteY3" fmla="*/ 0 h 2160000"/>
                    <a:gd name="connsiteX4" fmla="*/ 184761 w 184761"/>
                    <a:gd name="connsiteY4" fmla="*/ 180000 h 2160000"/>
                    <a:gd name="connsiteX5" fmla="*/ 94761 w 184761"/>
                    <a:gd name="connsiteY5" fmla="*/ 180000 h 21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761" h="2160000">
                      <a:moveTo>
                        <a:pt x="94761" y="2160000"/>
                      </a:moveTo>
                      <a:lnTo>
                        <a:pt x="0" y="2160000"/>
                      </a:lnTo>
                      <a:lnTo>
                        <a:pt x="0" y="4761"/>
                      </a:lnTo>
                      <a:lnTo>
                        <a:pt x="4761" y="0"/>
                      </a:lnTo>
                      <a:lnTo>
                        <a:pt x="184761" y="180000"/>
                      </a:lnTo>
                      <a:lnTo>
                        <a:pt x="94761" y="180000"/>
                      </a:lnTo>
                      <a:close/>
                    </a:path>
                  </a:pathLst>
                </a:cu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8" name="Group 7"/>
            <p:cNvGrpSpPr/>
            <p:nvPr/>
          </p:nvGrpSpPr>
          <p:grpSpPr>
            <a:xfrm>
              <a:off x="6407389" y="3329731"/>
              <a:ext cx="1716925" cy="2118723"/>
              <a:chOff x="6377416" y="3329731"/>
              <a:chExt cx="1716925" cy="2118723"/>
            </a:xfrm>
          </p:grpSpPr>
          <p:sp>
            <p:nvSpPr>
              <p:cNvPr id="50" name="TextBox 49"/>
              <p:cNvSpPr txBox="1"/>
              <p:nvPr/>
            </p:nvSpPr>
            <p:spPr>
              <a:xfrm rot="16200000">
                <a:off x="5610442" y="4096705"/>
                <a:ext cx="2118723" cy="584775"/>
              </a:xfrm>
              <a:prstGeom prst="rect">
                <a:avLst/>
              </a:prstGeom>
              <a:noFill/>
            </p:spPr>
            <p:txBody>
              <a:bodyPr wrap="square" rtlCol="0">
                <a:sp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rPr>
                  <a:t>Speed going down = 2 m/s</a:t>
                </a:r>
              </a:p>
            </p:txBody>
          </p:sp>
          <p:sp>
            <p:nvSpPr>
              <p:cNvPr id="51" name="TextBox 50"/>
              <p:cNvSpPr txBox="1"/>
              <p:nvPr/>
            </p:nvSpPr>
            <p:spPr>
              <a:xfrm rot="16200000">
                <a:off x="6897818" y="4096705"/>
                <a:ext cx="1808271" cy="584775"/>
              </a:xfrm>
              <a:prstGeom prst="rect">
                <a:avLst/>
              </a:prstGeom>
              <a:noFill/>
            </p:spPr>
            <p:txBody>
              <a:bodyPr wrap="square" rtlCol="0">
                <a:sp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rPr>
                  <a:t>Speed going up = 2 m/s</a:t>
                </a:r>
              </a:p>
            </p:txBody>
          </p:sp>
        </p:grpSp>
        <p:sp>
          <p:nvSpPr>
            <p:cNvPr id="52" name="TextBox 51"/>
            <p:cNvSpPr txBox="1"/>
            <p:nvPr/>
          </p:nvSpPr>
          <p:spPr>
            <a:xfrm>
              <a:off x="4910550" y="1503624"/>
              <a:ext cx="1830602" cy="338554"/>
            </a:xfrm>
            <a:prstGeom prst="rect">
              <a:avLst/>
            </a:prstGeom>
            <a:noFill/>
          </p:spPr>
          <p:txBody>
            <a:bodyPr wrap="square" rtlCol="0">
              <a:spAutoFit/>
            </a:bodyPr>
            <a:lstStyle/>
            <a:p>
              <a:pPr algn="ctr"/>
              <a:r>
                <a:rPr lang="en-GB" sz="1600" dirty="0">
                  <a:solidFill>
                    <a:schemeClr val="tx2">
                      <a:lumMod val="50000"/>
                    </a:schemeClr>
                  </a:solidFill>
                  <a:latin typeface="Verdana" panose="020B0604030504040204" pitchFamily="34" charset="0"/>
                  <a:ea typeface="Verdana" panose="020B0604030504040204" pitchFamily="34" charset="0"/>
                </a:rPr>
                <a:t>Mass = 0.6 kg</a:t>
              </a:r>
            </a:p>
          </p:txBody>
        </p:sp>
      </p:grpSp>
      <p:sp>
        <p:nvSpPr>
          <p:cNvPr id="53" name="Rounded Rectangle 18">
            <a:hlinkClick r:id="rId5" action="ppaction://hlinksldjump"/>
            <a:extLst>
              <a:ext uri="{FF2B5EF4-FFF2-40B4-BE49-F238E27FC236}">
                <a16:creationId xmlns:a16="http://schemas.microsoft.com/office/drawing/2014/main" id="{A67E0E6C-90BA-C96D-3FE7-E89FD44E14AB}"/>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grpSp>
        <p:nvGrpSpPr>
          <p:cNvPr id="54" name="Group 53"/>
          <p:cNvGrpSpPr/>
          <p:nvPr/>
        </p:nvGrpSpPr>
        <p:grpSpPr>
          <a:xfrm>
            <a:off x="402385" y="3528000"/>
            <a:ext cx="5050259" cy="540142"/>
            <a:chOff x="402385" y="2914258"/>
            <a:chExt cx="5050259" cy="540142"/>
          </a:xfrm>
        </p:grpSpPr>
        <p:sp>
          <p:nvSpPr>
            <p:cNvPr id="55" name="Rectangle 54"/>
            <p:cNvSpPr/>
            <p:nvPr/>
          </p:nvSpPr>
          <p:spPr>
            <a:xfrm>
              <a:off x="402385" y="2914258"/>
              <a:ext cx="5050259"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p:cNvSpPr txBox="1"/>
            <p:nvPr/>
          </p:nvSpPr>
          <p:spPr>
            <a:xfrm>
              <a:off x="457201" y="3001992"/>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57" name="TextBox 56"/>
            <p:cNvSpPr txBox="1"/>
            <p:nvPr/>
          </p:nvSpPr>
          <p:spPr>
            <a:xfrm>
              <a:off x="977843" y="2999663"/>
              <a:ext cx="4474801" cy="369332"/>
            </a:xfrm>
            <a:prstGeom prst="rect">
              <a:avLst/>
            </a:prstGeom>
            <a:noFill/>
          </p:spPr>
          <p:txBody>
            <a:bodyPr wrap="square" rtlCol="0" anchor="ctr" anchorCtr="0">
              <a:noAutofit/>
            </a:bodyPr>
            <a:lstStyle/>
            <a:p>
              <a:r>
                <a:rPr lang="en-US" dirty="0">
                  <a:solidFill>
                    <a:schemeClr val="tx2">
                      <a:lumMod val="50000"/>
                    </a:schemeClr>
                  </a:solidFill>
                  <a:latin typeface="Verdana" panose="020B0604030504040204" pitchFamily="34" charset="0"/>
                  <a:ea typeface="Verdana" panose="020B0604030504040204" pitchFamily="34" charset="0"/>
                </a:rPr>
                <a:t>It changes 1.2 kg m/s downwards.</a:t>
              </a:r>
              <a:endParaRPr lang="en-GB" dirty="0">
                <a:solidFill>
                  <a:schemeClr val="tx2">
                    <a:lumMod val="50000"/>
                  </a:schemeClr>
                </a:solidFill>
                <a:latin typeface="Verdana" panose="020B0604030504040204" pitchFamily="34" charset="0"/>
                <a:ea typeface="Verdana" panose="020B0604030504040204" pitchFamily="34" charset="0"/>
              </a:endParaRPr>
            </a:p>
          </p:txBody>
        </p:sp>
      </p:grpSp>
    </p:spTree>
    <p:extLst>
      <p:ext uri="{BB962C8B-B14F-4D97-AF65-F5344CB8AC3E}">
        <p14:creationId xmlns:p14="http://schemas.microsoft.com/office/powerpoint/2010/main" val="855306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Stop that!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53663" cy="1579285"/>
          </a:xfrm>
          <a:prstGeom prst="rect">
            <a:avLst/>
          </a:prstGeom>
          <a:noFill/>
          <a:ln>
            <a:noFill/>
          </a:ln>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spcBef>
                <a:spcPct val="20000"/>
              </a:spcBef>
              <a:spcAft>
                <a:spcPts val="120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An object is harder to stop quickly if it has more </a:t>
            </a:r>
            <a:r>
              <a:rPr kumimoji="0" lang="en-US" sz="1800" b="1" i="0" u="none" strike="noStrike" kern="1200" cap="none" spc="0" normalizeH="0" baseline="0" noProof="0" dirty="0">
                <a:ln>
                  <a:noFill/>
                </a:ln>
                <a:solidFill>
                  <a:srgbClr val="C00000"/>
                </a:solidFill>
                <a:effectLst/>
                <a:uLnTx/>
                <a:uFillTx/>
                <a:latin typeface="Verdana" panose="020B0604030504040204" pitchFamily="34" charset="0"/>
                <a:ea typeface="Verdana" panose="020B0604030504040204" pitchFamily="34" charset="0"/>
                <a:cs typeface="Verdana" panose="020B0604030504040204" pitchFamily="34" charset="0"/>
              </a:rPr>
              <a:t>momentum</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t>
            </a:r>
          </a:p>
          <a:p>
            <a:pPr marL="0" marR="0" lvl="0" indent="0" algn="l" defTabSz="914400" rtl="0" eaLnBrk="1" fontAlgn="auto" latinLnBrk="0" hangingPunct="1">
              <a:spcBef>
                <a:spcPct val="20000"/>
              </a:spcBef>
              <a:spcAft>
                <a:spcPts val="600"/>
              </a:spcAft>
              <a:buClrTx/>
              <a:buSzTx/>
              <a:buFont typeface="+mj-lt"/>
              <a:buNone/>
              <a:tabLst/>
              <a:defRPr/>
            </a:pPr>
            <a:r>
              <a:rPr lang="en-US" dirty="0"/>
              <a:t>A campervan has more momentum if it is moving faster.</a:t>
            </a:r>
          </a:p>
          <a:p>
            <a:pPr marL="0" marR="0" lvl="0" indent="0" algn="l" defTabSz="914400" rtl="0" eaLnBrk="1" fontAlgn="auto" latinLnBrk="0" hangingPunct="1">
              <a:spcBef>
                <a:spcPct val="20000"/>
              </a:spcBef>
              <a:spcAft>
                <a:spcPts val="0"/>
              </a:spcAft>
              <a:buClrTx/>
              <a:buSzTx/>
              <a:buFont typeface="+mj-lt"/>
              <a:buNone/>
              <a:tabLst/>
              <a:defRPr/>
            </a:pPr>
            <a:r>
              <a:rPr kumimoji="0" lang="en-US" sz="180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An elephant has more momentum </a:t>
            </a:r>
            <a:r>
              <a:rPr lang="en-US" dirty="0"/>
              <a:t>if it has more mass.</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4" name="Group 3">
            <a:extLst>
              <a:ext uri="{FF2B5EF4-FFF2-40B4-BE49-F238E27FC236}">
                <a16:creationId xmlns:a16="http://schemas.microsoft.com/office/drawing/2014/main" id="{5BE21B28-2032-45AB-A073-0AAFF712AF6E}"/>
              </a:ext>
            </a:extLst>
          </p:cNvPr>
          <p:cNvGrpSpPr/>
          <p:nvPr/>
        </p:nvGrpSpPr>
        <p:grpSpPr>
          <a:xfrm>
            <a:off x="1507808" y="2884629"/>
            <a:ext cx="6092622" cy="2179386"/>
            <a:chOff x="1022303" y="2213812"/>
            <a:chExt cx="6092622" cy="2179386"/>
          </a:xfrm>
        </p:grpSpPr>
        <p:pic>
          <p:nvPicPr>
            <p:cNvPr id="6" name="Picture 2" descr="Free vector graphics of Elephant">
              <a:extLst>
                <a:ext uri="{FF2B5EF4-FFF2-40B4-BE49-F238E27FC236}">
                  <a16:creationId xmlns:a16="http://schemas.microsoft.com/office/drawing/2014/main" id="{F1B61BB4-C417-4359-A2B0-5E9BE1A8DD4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4587373" y="2213812"/>
              <a:ext cx="2527552" cy="217938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Free vector graphics of Automobile">
              <a:extLst>
                <a:ext uri="{FF2B5EF4-FFF2-40B4-BE49-F238E27FC236}">
                  <a16:creationId xmlns:a16="http://schemas.microsoft.com/office/drawing/2014/main" id="{CFCFB313-38B8-4D26-B9BE-C75ECF81A1A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2303" y="2656500"/>
              <a:ext cx="2588020" cy="129401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41881016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Stop that!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93261" cy="1532277"/>
          </a:xfrm>
          <a:prstGeom prst="rect">
            <a:avLst/>
          </a:prstGeom>
          <a:noFill/>
          <a:ln>
            <a:noFill/>
          </a:ln>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R="0" lvl="0" algn="l" defTabSz="914400" rtl="0" eaLnBrk="1" fontAlgn="auto" latinLnBrk="0" hangingPunct="1">
              <a:spcBef>
                <a:spcPct val="20000"/>
              </a:spcBef>
              <a:spcAft>
                <a:spcPts val="60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elephant and the campervan are both moving at top speed towards you.</a:t>
            </a:r>
          </a:p>
          <a:p>
            <a:pPr marL="360363" marR="0" lvl="0" indent="-360363" algn="l" defTabSz="914400" rtl="0" eaLnBrk="1" fontAlgn="auto" latinLnBrk="0" hangingPunct="1">
              <a:spcBef>
                <a:spcPct val="20000"/>
              </a:spcBef>
              <a:spcAft>
                <a:spcPts val="0"/>
              </a:spcAft>
              <a:buClrTx/>
              <a:buSzTx/>
              <a:buFont typeface="+mj-lt"/>
              <a:buNone/>
              <a:tabLst/>
              <a:defRPr/>
            </a:pPr>
            <a:r>
              <a:rPr kumimoji="0" lang="en-US"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Which one is hardest to stop quickly?</a:t>
            </a:r>
          </a:p>
        </p:txBody>
      </p:sp>
      <p:sp>
        <p:nvSpPr>
          <p:cNvPr id="7" name="TextBox 6">
            <a:extLst>
              <a:ext uri="{FF2B5EF4-FFF2-40B4-BE49-F238E27FC236}">
                <a16:creationId xmlns:a16="http://schemas.microsoft.com/office/drawing/2014/main" id="{630F0D59-D1F0-4C75-985C-B3DA5257A6CD}"/>
              </a:ext>
            </a:extLst>
          </p:cNvPr>
          <p:cNvSpPr txBox="1"/>
          <p:nvPr/>
        </p:nvSpPr>
        <p:spPr>
          <a:xfrm>
            <a:off x="5094936" y="2591306"/>
            <a:ext cx="2731168"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Elephant</a:t>
            </a:r>
          </a:p>
          <a:p>
            <a:r>
              <a:rPr lang="en-GB" dirty="0">
                <a:latin typeface="Verdana" panose="020B0604030504040204" pitchFamily="34" charset="0"/>
                <a:ea typeface="Verdana" panose="020B0604030504040204" pitchFamily="34" charset="0"/>
              </a:rPr>
              <a:t>Mass = 6000 kg</a:t>
            </a:r>
          </a:p>
          <a:p>
            <a:r>
              <a:rPr lang="en-GB" dirty="0">
                <a:latin typeface="Verdana" panose="020B0604030504040204" pitchFamily="34" charset="0"/>
                <a:ea typeface="Verdana" panose="020B0604030504040204" pitchFamily="34" charset="0"/>
              </a:rPr>
              <a:t>Top speed = 11 m/s</a:t>
            </a:r>
          </a:p>
        </p:txBody>
      </p:sp>
      <p:sp>
        <p:nvSpPr>
          <p:cNvPr id="9" name="TextBox 8">
            <a:extLst>
              <a:ext uri="{FF2B5EF4-FFF2-40B4-BE49-F238E27FC236}">
                <a16:creationId xmlns:a16="http://schemas.microsoft.com/office/drawing/2014/main" id="{99844396-365E-455C-9A28-D4A1FBBDD94F}"/>
              </a:ext>
            </a:extLst>
          </p:cNvPr>
          <p:cNvSpPr txBox="1"/>
          <p:nvPr/>
        </p:nvSpPr>
        <p:spPr>
          <a:xfrm>
            <a:off x="5094936" y="4761025"/>
            <a:ext cx="2731168" cy="923330"/>
          </a:xfrm>
          <a:prstGeom prst="rect">
            <a:avLst/>
          </a:prstGeom>
          <a:noFill/>
        </p:spPr>
        <p:txBody>
          <a:bodyPr wrap="square" rtlCol="0">
            <a:spAutoFit/>
          </a:bodyPr>
          <a:lstStyle/>
          <a:p>
            <a:r>
              <a:rPr lang="en-GB" dirty="0">
                <a:latin typeface="Verdana" panose="020B0604030504040204" pitchFamily="34" charset="0"/>
                <a:ea typeface="Verdana" panose="020B0604030504040204" pitchFamily="34" charset="0"/>
              </a:rPr>
              <a:t>Campervan</a:t>
            </a:r>
          </a:p>
          <a:p>
            <a:r>
              <a:rPr lang="en-GB" dirty="0">
                <a:latin typeface="Verdana" panose="020B0604030504040204" pitchFamily="34" charset="0"/>
                <a:ea typeface="Verdana" panose="020B0604030504040204" pitchFamily="34" charset="0"/>
              </a:rPr>
              <a:t>Mass = 2000 kg</a:t>
            </a:r>
          </a:p>
          <a:p>
            <a:r>
              <a:rPr lang="en-GB" dirty="0">
                <a:latin typeface="Verdana" panose="020B0604030504040204" pitchFamily="34" charset="0"/>
                <a:ea typeface="Verdana" panose="020B0604030504040204" pitchFamily="34" charset="0"/>
              </a:rPr>
              <a:t>Top speed = 30 m/s</a:t>
            </a:r>
          </a:p>
        </p:txBody>
      </p:sp>
      <p:sp>
        <p:nvSpPr>
          <p:cNvPr id="5" name="TextBox 4">
            <a:extLst>
              <a:ext uri="{FF2B5EF4-FFF2-40B4-BE49-F238E27FC236}">
                <a16:creationId xmlns:a16="http://schemas.microsoft.com/office/drawing/2014/main" id="{B38E4EBE-30C9-4B19-8512-2D98440AB33B}"/>
              </a:ext>
            </a:extLst>
          </p:cNvPr>
          <p:cNvSpPr txBox="1"/>
          <p:nvPr/>
        </p:nvSpPr>
        <p:spPr>
          <a:xfrm>
            <a:off x="1433642" y="2285517"/>
            <a:ext cx="409073" cy="369332"/>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A</a:t>
            </a:r>
          </a:p>
        </p:txBody>
      </p:sp>
      <p:sp>
        <p:nvSpPr>
          <p:cNvPr id="14" name="TextBox 13">
            <a:extLst>
              <a:ext uri="{FF2B5EF4-FFF2-40B4-BE49-F238E27FC236}">
                <a16:creationId xmlns:a16="http://schemas.microsoft.com/office/drawing/2014/main" id="{5C6E90D6-F575-4E29-B995-F818DE1BEEF5}"/>
              </a:ext>
            </a:extLst>
          </p:cNvPr>
          <p:cNvSpPr txBox="1"/>
          <p:nvPr/>
        </p:nvSpPr>
        <p:spPr>
          <a:xfrm>
            <a:off x="1446520" y="4700865"/>
            <a:ext cx="409073" cy="369332"/>
          </a:xfrm>
          <a:prstGeom prst="rect">
            <a:avLst/>
          </a:prstGeom>
          <a:noFill/>
        </p:spPr>
        <p:txBody>
          <a:bodyPr wrap="square" rtlCol="0">
            <a:spAutoFit/>
          </a:bodyPr>
          <a:lstStyle/>
          <a:p>
            <a:r>
              <a:rPr lang="en-GB" b="1" dirty="0">
                <a:latin typeface="Verdana" panose="020B0604030504040204" pitchFamily="34" charset="0"/>
                <a:ea typeface="Verdana" panose="020B0604030504040204" pitchFamily="34" charset="0"/>
              </a:rPr>
              <a:t>B</a:t>
            </a:r>
          </a:p>
        </p:txBody>
      </p:sp>
      <p:grpSp>
        <p:nvGrpSpPr>
          <p:cNvPr id="18" name="Group 17">
            <a:extLst>
              <a:ext uri="{FF2B5EF4-FFF2-40B4-BE49-F238E27FC236}">
                <a16:creationId xmlns:a16="http://schemas.microsoft.com/office/drawing/2014/main" id="{4EA64A69-3100-4995-95DD-AADEE43FC44C}"/>
              </a:ext>
            </a:extLst>
          </p:cNvPr>
          <p:cNvGrpSpPr/>
          <p:nvPr/>
        </p:nvGrpSpPr>
        <p:grpSpPr>
          <a:xfrm>
            <a:off x="1518715" y="2285517"/>
            <a:ext cx="2835352" cy="2179386"/>
            <a:chOff x="1518715" y="2285517"/>
            <a:chExt cx="2835352" cy="2179386"/>
          </a:xfrm>
        </p:grpSpPr>
        <p:pic>
          <p:nvPicPr>
            <p:cNvPr id="6" name="Picture 2" descr="Free vector graphics of Elephant">
              <a:extLst>
                <a:ext uri="{FF2B5EF4-FFF2-40B4-BE49-F238E27FC236}">
                  <a16:creationId xmlns:a16="http://schemas.microsoft.com/office/drawing/2014/main" id="{F1B61BB4-C417-4359-A2B0-5E9BE1A8DD4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826515" y="2285517"/>
              <a:ext cx="2527552" cy="2179386"/>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a:extLst>
                <a:ext uri="{FF2B5EF4-FFF2-40B4-BE49-F238E27FC236}">
                  <a16:creationId xmlns:a16="http://schemas.microsoft.com/office/drawing/2014/main" id="{B7B826FC-F582-49B2-96DB-E0B2C7306439}"/>
                </a:ext>
              </a:extLst>
            </p:cNvPr>
            <p:cNvGrpSpPr/>
            <p:nvPr/>
          </p:nvGrpSpPr>
          <p:grpSpPr>
            <a:xfrm>
              <a:off x="1518715" y="2285517"/>
              <a:ext cx="1498358" cy="1838899"/>
              <a:chOff x="1518715" y="2285517"/>
              <a:chExt cx="1498358" cy="1838899"/>
            </a:xfrm>
          </p:grpSpPr>
          <p:cxnSp>
            <p:nvCxnSpPr>
              <p:cNvPr id="16" name="Straight Connector 15">
                <a:extLst>
                  <a:ext uri="{FF2B5EF4-FFF2-40B4-BE49-F238E27FC236}">
                    <a16:creationId xmlns:a16="http://schemas.microsoft.com/office/drawing/2014/main" id="{77F26285-3C67-4B1F-8CEB-D834515F23C5}"/>
                  </a:ext>
                </a:extLst>
              </p:cNvPr>
              <p:cNvCxnSpPr>
                <a:cxnSpLocks/>
              </p:cNvCxnSpPr>
              <p:nvPr/>
            </p:nvCxnSpPr>
            <p:spPr>
              <a:xfrm flipH="1">
                <a:off x="2801073" y="2285517"/>
                <a:ext cx="216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1177045-EFF0-41AE-A4F1-F847883F8B95}"/>
                  </a:ext>
                </a:extLst>
              </p:cNvPr>
              <p:cNvCxnSpPr>
                <a:cxnSpLocks/>
              </p:cNvCxnSpPr>
              <p:nvPr/>
            </p:nvCxnSpPr>
            <p:spPr>
              <a:xfrm flipH="1">
                <a:off x="1626715" y="2801579"/>
                <a:ext cx="216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C8C37F4-BBC2-49A2-8411-15CAFA38AC3A}"/>
                  </a:ext>
                </a:extLst>
              </p:cNvPr>
              <p:cNvCxnSpPr>
                <a:cxnSpLocks/>
              </p:cNvCxnSpPr>
              <p:nvPr/>
            </p:nvCxnSpPr>
            <p:spPr>
              <a:xfrm flipH="1">
                <a:off x="1688281" y="4124416"/>
                <a:ext cx="216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82F311A-B7A6-4445-B166-F959D9E8A376}"/>
                  </a:ext>
                </a:extLst>
              </p:cNvPr>
              <p:cNvCxnSpPr>
                <a:cxnSpLocks/>
              </p:cNvCxnSpPr>
              <p:nvPr/>
            </p:nvCxnSpPr>
            <p:spPr>
              <a:xfrm flipH="1">
                <a:off x="1518715" y="3324370"/>
                <a:ext cx="216000" cy="0"/>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21" name="Group 20">
            <a:extLst>
              <a:ext uri="{FF2B5EF4-FFF2-40B4-BE49-F238E27FC236}">
                <a16:creationId xmlns:a16="http://schemas.microsoft.com/office/drawing/2014/main" id="{94E898E7-7A92-4F99-AD85-24300E7A497C}"/>
              </a:ext>
            </a:extLst>
          </p:cNvPr>
          <p:cNvGrpSpPr/>
          <p:nvPr/>
        </p:nvGrpSpPr>
        <p:grpSpPr>
          <a:xfrm>
            <a:off x="930366" y="4700865"/>
            <a:ext cx="3453935" cy="1294010"/>
            <a:chOff x="930366" y="4700865"/>
            <a:chExt cx="3453935" cy="1294010"/>
          </a:xfrm>
        </p:grpSpPr>
        <p:pic>
          <p:nvPicPr>
            <p:cNvPr id="8" name="Picture 4" descr="Free vector graphics of Automobile">
              <a:extLst>
                <a:ext uri="{FF2B5EF4-FFF2-40B4-BE49-F238E27FC236}">
                  <a16:creationId xmlns:a16="http://schemas.microsoft.com/office/drawing/2014/main" id="{CFCFB313-38B8-4D26-B9BE-C75ECF81A1A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6281" y="4700865"/>
              <a:ext cx="2588020" cy="129401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FFCA29C3-37D5-4223-AE8F-DB561E74D1F3}"/>
                </a:ext>
              </a:extLst>
            </p:cNvPr>
            <p:cNvGrpSpPr/>
            <p:nvPr/>
          </p:nvGrpSpPr>
          <p:grpSpPr>
            <a:xfrm>
              <a:off x="930366" y="4706628"/>
              <a:ext cx="896503" cy="1063393"/>
              <a:chOff x="930366" y="4706628"/>
              <a:chExt cx="896503" cy="1063393"/>
            </a:xfrm>
          </p:grpSpPr>
          <p:cxnSp>
            <p:nvCxnSpPr>
              <p:cNvPr id="24" name="Straight Connector 23">
                <a:extLst>
                  <a:ext uri="{FF2B5EF4-FFF2-40B4-BE49-F238E27FC236}">
                    <a16:creationId xmlns:a16="http://schemas.microsoft.com/office/drawing/2014/main" id="{A570990B-5A54-422C-9D26-EFC7D0FA444A}"/>
                  </a:ext>
                </a:extLst>
              </p:cNvPr>
              <p:cNvCxnSpPr>
                <a:cxnSpLocks/>
              </p:cNvCxnSpPr>
              <p:nvPr/>
            </p:nvCxnSpPr>
            <p:spPr>
              <a:xfrm flipH="1">
                <a:off x="1214869" y="4706628"/>
                <a:ext cx="61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51AB1BB-2214-4E4A-9E06-81A4C666161A}"/>
                  </a:ext>
                </a:extLst>
              </p:cNvPr>
              <p:cNvCxnSpPr>
                <a:cxnSpLocks/>
              </p:cNvCxnSpPr>
              <p:nvPr/>
            </p:nvCxnSpPr>
            <p:spPr>
              <a:xfrm flipH="1">
                <a:off x="1061516" y="5187965"/>
                <a:ext cx="61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29A67C9-848B-4CDA-BBA0-466B55BA2458}"/>
                  </a:ext>
                </a:extLst>
              </p:cNvPr>
              <p:cNvCxnSpPr>
                <a:cxnSpLocks/>
              </p:cNvCxnSpPr>
              <p:nvPr/>
            </p:nvCxnSpPr>
            <p:spPr>
              <a:xfrm flipH="1">
                <a:off x="1055616" y="5770021"/>
                <a:ext cx="61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04F3CE8-940A-407F-A6B8-F5E9DEA27F11}"/>
                  </a:ext>
                </a:extLst>
              </p:cNvPr>
              <p:cNvCxnSpPr>
                <a:cxnSpLocks/>
              </p:cNvCxnSpPr>
              <p:nvPr/>
            </p:nvCxnSpPr>
            <p:spPr>
              <a:xfrm flipH="1">
                <a:off x="930366" y="5525562"/>
                <a:ext cx="612000" cy="0"/>
              </a:xfrm>
              <a:prstGeom prst="line">
                <a:avLst/>
              </a:prstGeom>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8169956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Stop that!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93261" cy="525836"/>
          </a:xfrm>
          <a:prstGeom prst="rect">
            <a:avLst/>
          </a:prstGeom>
          <a:noFill/>
          <a:ln>
            <a:noFill/>
          </a:ln>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0363" marR="0" lvl="0" indent="-360363" algn="l" defTabSz="914400" rtl="0" eaLnBrk="1" fontAlgn="auto" latinLnBrk="0" hangingPunct="1">
              <a:spcBef>
                <a:spcPct val="20000"/>
              </a:spcBef>
              <a:spcAft>
                <a:spcPts val="0"/>
              </a:spcAft>
              <a:buClrTx/>
              <a:buSzTx/>
              <a:buFont typeface="+mj-lt"/>
              <a:buNone/>
              <a:tabLst/>
              <a:defRPr/>
            </a:pPr>
            <a:r>
              <a:rPr kumimoji="0" lang="en-US" sz="18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b.</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What is the best reason for your last answer?</a:t>
            </a:r>
          </a:p>
        </p:txBody>
      </p:sp>
      <p:grpSp>
        <p:nvGrpSpPr>
          <p:cNvPr id="5" name="Group 4">
            <a:extLst>
              <a:ext uri="{FF2B5EF4-FFF2-40B4-BE49-F238E27FC236}">
                <a16:creationId xmlns:a16="http://schemas.microsoft.com/office/drawing/2014/main" id="{896D53CF-1A88-428F-B898-3BC17DCC6666}"/>
              </a:ext>
            </a:extLst>
          </p:cNvPr>
          <p:cNvGrpSpPr/>
          <p:nvPr/>
        </p:nvGrpSpPr>
        <p:grpSpPr>
          <a:xfrm>
            <a:off x="584525" y="1425272"/>
            <a:ext cx="7179496" cy="1899283"/>
            <a:chOff x="662954" y="1393204"/>
            <a:chExt cx="7179496" cy="1899283"/>
          </a:xfrm>
        </p:grpSpPr>
        <p:pic>
          <p:nvPicPr>
            <p:cNvPr id="4" name="Picture 3">
              <a:extLst>
                <a:ext uri="{FF2B5EF4-FFF2-40B4-BE49-F238E27FC236}">
                  <a16:creationId xmlns:a16="http://schemas.microsoft.com/office/drawing/2014/main" id="{E9799D94-86E0-4EED-BCD7-3F4E87274B72}"/>
                </a:ext>
              </a:extLst>
            </p:cNvPr>
            <p:cNvPicPr>
              <a:picLocks noChangeAspect="1"/>
            </p:cNvPicPr>
            <p:nvPr/>
          </p:nvPicPr>
          <p:blipFill>
            <a:blip r:embed="rId4"/>
            <a:stretch>
              <a:fillRect/>
            </a:stretch>
          </p:blipFill>
          <p:spPr>
            <a:xfrm>
              <a:off x="4984590" y="1393204"/>
              <a:ext cx="2857860" cy="1073588"/>
            </a:xfrm>
            <a:prstGeom prst="rect">
              <a:avLst/>
            </a:prstGeom>
          </p:spPr>
        </p:pic>
        <p:grpSp>
          <p:nvGrpSpPr>
            <p:cNvPr id="3" name="Group 2">
              <a:extLst>
                <a:ext uri="{FF2B5EF4-FFF2-40B4-BE49-F238E27FC236}">
                  <a16:creationId xmlns:a16="http://schemas.microsoft.com/office/drawing/2014/main" id="{C1A1BAC8-CBE1-4A12-ABE7-3EB817DFCFDB}"/>
                </a:ext>
              </a:extLst>
            </p:cNvPr>
            <p:cNvGrpSpPr/>
            <p:nvPr/>
          </p:nvGrpSpPr>
          <p:grpSpPr>
            <a:xfrm>
              <a:off x="662954" y="1467211"/>
              <a:ext cx="7169336" cy="1825276"/>
              <a:chOff x="662954" y="1467211"/>
              <a:chExt cx="7169336" cy="1825276"/>
            </a:xfrm>
          </p:grpSpPr>
          <p:pic>
            <p:nvPicPr>
              <p:cNvPr id="2" name="Picture 1">
                <a:extLst>
                  <a:ext uri="{FF2B5EF4-FFF2-40B4-BE49-F238E27FC236}">
                    <a16:creationId xmlns:a16="http://schemas.microsoft.com/office/drawing/2014/main" id="{EF6645BE-6E16-47B7-9596-8D7DE2C18C82}"/>
                  </a:ext>
                </a:extLst>
              </p:cNvPr>
              <p:cNvPicPr>
                <a:picLocks noChangeAspect="1"/>
              </p:cNvPicPr>
              <p:nvPr/>
            </p:nvPicPr>
            <p:blipFill>
              <a:blip r:embed="rId5"/>
              <a:stretch>
                <a:fillRect/>
              </a:stretch>
            </p:blipFill>
            <p:spPr>
              <a:xfrm>
                <a:off x="662954" y="1467211"/>
                <a:ext cx="2370819" cy="1825276"/>
              </a:xfrm>
              <a:prstGeom prst="rect">
                <a:avLst/>
              </a:prstGeom>
            </p:spPr>
          </p:pic>
          <p:grpSp>
            <p:nvGrpSpPr>
              <p:cNvPr id="22" name="Group 21">
                <a:extLst>
                  <a:ext uri="{FF2B5EF4-FFF2-40B4-BE49-F238E27FC236}">
                    <a16:creationId xmlns:a16="http://schemas.microsoft.com/office/drawing/2014/main" id="{33715FA6-1AFC-4318-89A9-AB75AF72C188}"/>
                  </a:ext>
                </a:extLst>
              </p:cNvPr>
              <p:cNvGrpSpPr/>
              <p:nvPr/>
            </p:nvGrpSpPr>
            <p:grpSpPr>
              <a:xfrm>
                <a:off x="2986661" y="1790599"/>
                <a:ext cx="4845629" cy="1437801"/>
                <a:chOff x="2713241" y="1804818"/>
                <a:chExt cx="4845629" cy="1437801"/>
              </a:xfrm>
            </p:grpSpPr>
            <p:sp>
              <p:nvSpPr>
                <p:cNvPr id="16" name="TextBox 15">
                  <a:extLst>
                    <a:ext uri="{FF2B5EF4-FFF2-40B4-BE49-F238E27FC236}">
                      <a16:creationId xmlns:a16="http://schemas.microsoft.com/office/drawing/2014/main" id="{126C71A6-6ED5-486D-8410-114107397B17}"/>
                    </a:ext>
                  </a:extLst>
                </p:cNvPr>
                <p:cNvSpPr txBox="1"/>
                <p:nvPr/>
              </p:nvSpPr>
              <p:spPr>
                <a:xfrm>
                  <a:off x="2713241" y="1804818"/>
                  <a:ext cx="2116092" cy="738664"/>
                </a:xfrm>
                <a:prstGeom prst="rect">
                  <a:avLst/>
                </a:prstGeom>
                <a:noFill/>
              </p:spPr>
              <p:txBody>
                <a:bodyPr wrap="square" rtlCol="0">
                  <a:spAutoFit/>
                </a:bodyPr>
                <a:lstStyle/>
                <a:p>
                  <a:r>
                    <a:rPr lang="en-GB" sz="1400" dirty="0">
                      <a:latin typeface="Verdana" panose="020B0604030504040204" pitchFamily="34" charset="0"/>
                      <a:ea typeface="Verdana" panose="020B0604030504040204" pitchFamily="34" charset="0"/>
                    </a:rPr>
                    <a:t>Elephant</a:t>
                  </a:r>
                </a:p>
                <a:p>
                  <a:r>
                    <a:rPr lang="en-GB" sz="1400" dirty="0">
                      <a:latin typeface="Verdana" panose="020B0604030504040204" pitchFamily="34" charset="0"/>
                      <a:ea typeface="Verdana" panose="020B0604030504040204" pitchFamily="34" charset="0"/>
                    </a:rPr>
                    <a:t>Mass = 6000 kg</a:t>
                  </a:r>
                </a:p>
                <a:p>
                  <a:r>
                    <a:rPr lang="en-GB" sz="1400" dirty="0">
                      <a:latin typeface="Verdana" panose="020B0604030504040204" pitchFamily="34" charset="0"/>
                      <a:ea typeface="Verdana" panose="020B0604030504040204" pitchFamily="34" charset="0"/>
                    </a:rPr>
                    <a:t>Top speed = 11 m/s</a:t>
                  </a:r>
                </a:p>
              </p:txBody>
            </p:sp>
            <p:sp>
              <p:nvSpPr>
                <p:cNvPr id="18" name="TextBox 17">
                  <a:extLst>
                    <a:ext uri="{FF2B5EF4-FFF2-40B4-BE49-F238E27FC236}">
                      <a16:creationId xmlns:a16="http://schemas.microsoft.com/office/drawing/2014/main" id="{856646D7-A10C-4E75-85A9-69676BF27C4C}"/>
                    </a:ext>
                  </a:extLst>
                </p:cNvPr>
                <p:cNvSpPr txBox="1"/>
                <p:nvPr/>
              </p:nvSpPr>
              <p:spPr>
                <a:xfrm>
                  <a:off x="5442778" y="2503955"/>
                  <a:ext cx="2116092" cy="738664"/>
                </a:xfrm>
                <a:prstGeom prst="rect">
                  <a:avLst/>
                </a:prstGeom>
                <a:noFill/>
              </p:spPr>
              <p:txBody>
                <a:bodyPr wrap="square" rtlCol="0">
                  <a:spAutoFit/>
                </a:bodyPr>
                <a:lstStyle/>
                <a:p>
                  <a:r>
                    <a:rPr lang="en-GB" sz="1400" dirty="0">
                      <a:latin typeface="Verdana" panose="020B0604030504040204" pitchFamily="34" charset="0"/>
                      <a:ea typeface="Verdana" panose="020B0604030504040204" pitchFamily="34" charset="0"/>
                    </a:rPr>
                    <a:t>Campervan</a:t>
                  </a:r>
                </a:p>
                <a:p>
                  <a:r>
                    <a:rPr lang="en-GB" sz="1400" dirty="0">
                      <a:latin typeface="Verdana" panose="020B0604030504040204" pitchFamily="34" charset="0"/>
                      <a:ea typeface="Verdana" panose="020B0604030504040204" pitchFamily="34" charset="0"/>
                    </a:rPr>
                    <a:t>Mass = 2000 kg</a:t>
                  </a:r>
                </a:p>
                <a:p>
                  <a:r>
                    <a:rPr lang="en-GB" sz="1400" dirty="0">
                      <a:latin typeface="Verdana" panose="020B0604030504040204" pitchFamily="34" charset="0"/>
                      <a:ea typeface="Verdana" panose="020B0604030504040204" pitchFamily="34" charset="0"/>
                    </a:rPr>
                    <a:t>Top speed = 30 m/s</a:t>
                  </a:r>
                </a:p>
              </p:txBody>
            </p:sp>
          </p:grpSp>
        </p:grpSp>
      </p:grpSp>
      <p:grpSp>
        <p:nvGrpSpPr>
          <p:cNvPr id="23" name="Group 22">
            <a:extLst>
              <a:ext uri="{FF2B5EF4-FFF2-40B4-BE49-F238E27FC236}">
                <a16:creationId xmlns:a16="http://schemas.microsoft.com/office/drawing/2014/main" id="{0B287E60-5587-4A4C-A18F-8E51F2B5D110}"/>
              </a:ext>
            </a:extLst>
          </p:cNvPr>
          <p:cNvGrpSpPr/>
          <p:nvPr/>
        </p:nvGrpSpPr>
        <p:grpSpPr>
          <a:xfrm>
            <a:off x="402385" y="3574076"/>
            <a:ext cx="8303467" cy="2519596"/>
            <a:chOff x="402385" y="3574076"/>
            <a:chExt cx="8303467" cy="2519596"/>
          </a:xfrm>
        </p:grpSpPr>
        <p:grpSp>
          <p:nvGrpSpPr>
            <p:cNvPr id="24" name="Group 23">
              <a:extLst>
                <a:ext uri="{FF2B5EF4-FFF2-40B4-BE49-F238E27FC236}">
                  <a16:creationId xmlns:a16="http://schemas.microsoft.com/office/drawing/2014/main" id="{E7347415-C9E7-4E9F-AFCB-07FDD092C5BC}"/>
                </a:ext>
              </a:extLst>
            </p:cNvPr>
            <p:cNvGrpSpPr/>
            <p:nvPr/>
          </p:nvGrpSpPr>
          <p:grpSpPr>
            <a:xfrm>
              <a:off x="402385" y="3574076"/>
              <a:ext cx="8303467" cy="540142"/>
              <a:chOff x="402385" y="3574076"/>
              <a:chExt cx="8303467" cy="540142"/>
            </a:xfrm>
          </p:grpSpPr>
          <p:sp>
            <p:nvSpPr>
              <p:cNvPr id="37" name="Rectangle 36">
                <a:extLst>
                  <a:ext uri="{FF2B5EF4-FFF2-40B4-BE49-F238E27FC236}">
                    <a16:creationId xmlns:a16="http://schemas.microsoft.com/office/drawing/2014/main" id="{622C91D7-85CC-414E-BD48-BDC4FB0DFD85}"/>
                  </a:ext>
                </a:extLst>
              </p:cNvPr>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a:extLst>
                  <a:ext uri="{FF2B5EF4-FFF2-40B4-BE49-F238E27FC236}">
                    <a16:creationId xmlns:a16="http://schemas.microsoft.com/office/drawing/2014/main" id="{802E1A34-6AC3-49C4-97F0-ED89DA630EA9}"/>
                  </a:ext>
                </a:extLst>
              </p:cNvPr>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39" name="TextBox 38">
                <a:extLst>
                  <a:ext uri="{FF2B5EF4-FFF2-40B4-BE49-F238E27FC236}">
                    <a16:creationId xmlns:a16="http://schemas.microsoft.com/office/drawing/2014/main" id="{898CE8AE-9A6E-453F-AFBD-EA984FD19506}"/>
                  </a:ext>
                </a:extLst>
              </p:cNvPr>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Mass has a bigger effect on momentum than speed.</a:t>
                </a:r>
              </a:p>
            </p:txBody>
          </p:sp>
        </p:grpSp>
        <p:grpSp>
          <p:nvGrpSpPr>
            <p:cNvPr id="25" name="Group 24">
              <a:extLst>
                <a:ext uri="{FF2B5EF4-FFF2-40B4-BE49-F238E27FC236}">
                  <a16:creationId xmlns:a16="http://schemas.microsoft.com/office/drawing/2014/main" id="{6A6C6D3C-0ED4-476D-B6E7-A5FFB8A62EA7}"/>
                </a:ext>
              </a:extLst>
            </p:cNvPr>
            <p:cNvGrpSpPr/>
            <p:nvPr/>
          </p:nvGrpSpPr>
          <p:grpSpPr>
            <a:xfrm>
              <a:off x="402385" y="4233894"/>
              <a:ext cx="8303467" cy="540142"/>
              <a:chOff x="402385" y="4233894"/>
              <a:chExt cx="8303467" cy="540142"/>
            </a:xfrm>
          </p:grpSpPr>
          <p:sp>
            <p:nvSpPr>
              <p:cNvPr id="34" name="Rectangle 33">
                <a:extLst>
                  <a:ext uri="{FF2B5EF4-FFF2-40B4-BE49-F238E27FC236}">
                    <a16:creationId xmlns:a16="http://schemas.microsoft.com/office/drawing/2014/main" id="{B4AB103D-9647-4CF4-BC90-E474D343B929}"/>
                  </a:ext>
                </a:extLst>
              </p:cNvPr>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272B100A-3969-46C4-B22D-6C66B5D4B3DD}"/>
                  </a:ext>
                </a:extLst>
              </p:cNvPr>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36" name="TextBox 35">
                <a:extLst>
                  <a:ext uri="{FF2B5EF4-FFF2-40B4-BE49-F238E27FC236}">
                    <a16:creationId xmlns:a16="http://schemas.microsoft.com/office/drawing/2014/main" id="{83DBBF76-996E-4F6B-B2F4-33535470D097}"/>
                  </a:ext>
                </a:extLst>
              </p:cNvPr>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Speed has a bigger effect on momentum than mass.</a:t>
                </a:r>
              </a:p>
            </p:txBody>
          </p:sp>
        </p:grpSp>
        <p:grpSp>
          <p:nvGrpSpPr>
            <p:cNvPr id="26" name="Group 25">
              <a:extLst>
                <a:ext uri="{FF2B5EF4-FFF2-40B4-BE49-F238E27FC236}">
                  <a16:creationId xmlns:a16="http://schemas.microsoft.com/office/drawing/2014/main" id="{7D41D0CC-C785-4C73-AEA7-FCB6EAA1DABC}"/>
                </a:ext>
              </a:extLst>
            </p:cNvPr>
            <p:cNvGrpSpPr/>
            <p:nvPr/>
          </p:nvGrpSpPr>
          <p:grpSpPr>
            <a:xfrm>
              <a:off x="402385" y="4893712"/>
              <a:ext cx="8303467" cy="540142"/>
              <a:chOff x="402385" y="4893712"/>
              <a:chExt cx="8303467" cy="540142"/>
            </a:xfrm>
          </p:grpSpPr>
          <p:sp>
            <p:nvSpPr>
              <p:cNvPr id="31" name="Rectangle 30">
                <a:extLst>
                  <a:ext uri="{FF2B5EF4-FFF2-40B4-BE49-F238E27FC236}">
                    <a16:creationId xmlns:a16="http://schemas.microsoft.com/office/drawing/2014/main" id="{F498896F-C430-48B8-81EF-0533C349F166}"/>
                  </a:ext>
                </a:extLst>
              </p:cNvPr>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8BC91277-62A2-4A12-B2F0-6DBBE549472C}"/>
                  </a:ext>
                </a:extLst>
              </p:cNvPr>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33" name="TextBox 32">
                <a:extLst>
                  <a:ext uri="{FF2B5EF4-FFF2-40B4-BE49-F238E27FC236}">
                    <a16:creationId xmlns:a16="http://schemas.microsoft.com/office/drawing/2014/main" id="{E09F0C82-2E8B-42C1-ABAD-E018DEC4DB31}"/>
                  </a:ext>
                </a:extLst>
              </p:cNvPr>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Mass x speed towards you is bigger.</a:t>
                </a:r>
                <a:endParaRPr lang="en-GB" baseline="30000" dirty="0">
                  <a:solidFill>
                    <a:srgbClr val="10253F"/>
                  </a:solidFill>
                  <a:latin typeface="Verdana" panose="020B0604030504040204" pitchFamily="34" charset="0"/>
                  <a:ea typeface="Verdana" panose="020B0604030504040204" pitchFamily="34" charset="0"/>
                </a:endParaRPr>
              </a:p>
            </p:txBody>
          </p:sp>
        </p:grpSp>
        <p:grpSp>
          <p:nvGrpSpPr>
            <p:cNvPr id="27" name="Group 26">
              <a:extLst>
                <a:ext uri="{FF2B5EF4-FFF2-40B4-BE49-F238E27FC236}">
                  <a16:creationId xmlns:a16="http://schemas.microsoft.com/office/drawing/2014/main" id="{5ACEEC9A-B255-4612-A0ED-77C929C9165F}"/>
                </a:ext>
              </a:extLst>
            </p:cNvPr>
            <p:cNvGrpSpPr/>
            <p:nvPr/>
          </p:nvGrpSpPr>
          <p:grpSpPr>
            <a:xfrm>
              <a:off x="402385" y="5553530"/>
              <a:ext cx="8303467" cy="540142"/>
              <a:chOff x="402385" y="5553530"/>
              <a:chExt cx="8303467" cy="540142"/>
            </a:xfrm>
          </p:grpSpPr>
          <p:sp>
            <p:nvSpPr>
              <p:cNvPr id="28" name="Rectangle 27">
                <a:extLst>
                  <a:ext uri="{FF2B5EF4-FFF2-40B4-BE49-F238E27FC236}">
                    <a16:creationId xmlns:a16="http://schemas.microsoft.com/office/drawing/2014/main" id="{A3909E8A-D68C-4457-B545-8F567692D85D}"/>
                  </a:ext>
                </a:extLst>
              </p:cNvPr>
              <p:cNvSpPr/>
              <p:nvPr/>
            </p:nvSpPr>
            <p:spPr>
              <a:xfrm>
                <a:off x="402385" y="5553530"/>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F4F98638-3837-4E66-9718-D70C6B82DECC}"/>
                  </a:ext>
                </a:extLst>
              </p:cNvPr>
              <p:cNvSpPr txBox="1"/>
              <p:nvPr/>
            </p:nvSpPr>
            <p:spPr>
              <a:xfrm>
                <a:off x="457200" y="5638935"/>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30" name="TextBox 29">
                <a:extLst>
                  <a:ext uri="{FF2B5EF4-FFF2-40B4-BE49-F238E27FC236}">
                    <a16:creationId xmlns:a16="http://schemas.microsoft.com/office/drawing/2014/main" id="{896623E9-C1D1-4488-930E-8EE5572EAB75}"/>
                  </a:ext>
                </a:extLst>
              </p:cNvPr>
              <p:cNvSpPr txBox="1"/>
              <p:nvPr/>
            </p:nvSpPr>
            <p:spPr>
              <a:xfrm>
                <a:off x="977841" y="5638935"/>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½mv</a:t>
                </a:r>
                <a:r>
                  <a:rPr lang="en-GB" baseline="30000" dirty="0">
                    <a:solidFill>
                      <a:srgbClr val="10253F"/>
                    </a:solidFill>
                    <a:latin typeface="Verdana" panose="020B0604030504040204" pitchFamily="34" charset="0"/>
                    <a:ea typeface="Verdana" panose="020B0604030504040204" pitchFamily="34" charset="0"/>
                  </a:rPr>
                  <a:t>2</a:t>
                </a:r>
                <a:r>
                  <a:rPr lang="en-GB" dirty="0">
                    <a:solidFill>
                      <a:srgbClr val="10253F"/>
                    </a:solidFill>
                    <a:latin typeface="Verdana" panose="020B0604030504040204" pitchFamily="34" charset="0"/>
                    <a:ea typeface="Verdana" panose="020B0604030504040204" pitchFamily="34" charset="0"/>
                  </a:rPr>
                  <a:t> is bigger.</a:t>
                </a:r>
                <a:endParaRPr lang="en-GB" baseline="30000" dirty="0">
                  <a:solidFill>
                    <a:srgbClr val="10253F"/>
                  </a:solidFill>
                  <a:latin typeface="Verdana" panose="020B0604030504040204" pitchFamily="34" charset="0"/>
                  <a:ea typeface="Verdana" panose="020B0604030504040204" pitchFamily="34" charset="0"/>
                </a:endParaRPr>
              </a:p>
            </p:txBody>
          </p:sp>
        </p:grpSp>
      </p:grpSp>
      <p:sp>
        <p:nvSpPr>
          <p:cNvPr id="40" name="Rounded Rectangle 18">
            <a:hlinkClick r:id="rId6" action="ppaction://hlinksldjump"/>
            <a:extLst>
              <a:ext uri="{FF2B5EF4-FFF2-40B4-BE49-F238E27FC236}">
                <a16:creationId xmlns:a16="http://schemas.microsoft.com/office/drawing/2014/main" id="{4130FE63-61CA-491F-8739-F8D436545365}"/>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6700710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Wet sand</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1239779"/>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60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David rides off a road into some wet sand.</a:t>
            </a:r>
          </a:p>
          <a:p>
            <a:pPr marL="0" marR="0" lvl="0" indent="0" algn="l" defTabSz="914400" rtl="0" eaLnBrk="1" fontAlgn="auto" latinLnBrk="0" hangingPunct="1">
              <a:spcBef>
                <a:spcPts val="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The force of the sand pushing on</a:t>
            </a:r>
            <a:r>
              <a:rPr lang="en-US" dirty="0">
                <a:solidFill>
                  <a:srgbClr val="1F497D">
                    <a:lumMod val="50000"/>
                  </a:srgbClr>
                </a:solidFill>
              </a:rPr>
              <a:t> his tyres </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makes him stop.</a:t>
            </a:r>
          </a:p>
          <a:p>
            <a:pPr marL="0" marR="0" lvl="0" indent="0" algn="l" defTabSz="914400" rtl="0" eaLnBrk="1" fontAlgn="auto" latinLnBrk="0" hangingPunct="1">
              <a:lnSpc>
                <a:spcPct val="170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15" name="Group 14">
            <a:extLst>
              <a:ext uri="{FF2B5EF4-FFF2-40B4-BE49-F238E27FC236}">
                <a16:creationId xmlns:a16="http://schemas.microsoft.com/office/drawing/2014/main" id="{49A2D7BC-78C8-4071-A972-5A09977E14D3}"/>
              </a:ext>
            </a:extLst>
          </p:cNvPr>
          <p:cNvGrpSpPr/>
          <p:nvPr/>
        </p:nvGrpSpPr>
        <p:grpSpPr>
          <a:xfrm>
            <a:off x="858654" y="2295021"/>
            <a:ext cx="7426692" cy="2901402"/>
            <a:chOff x="858654" y="2295021"/>
            <a:chExt cx="7426692" cy="2901402"/>
          </a:xfrm>
        </p:grpSpPr>
        <p:grpSp>
          <p:nvGrpSpPr>
            <p:cNvPr id="7" name="Group 6">
              <a:extLst>
                <a:ext uri="{FF2B5EF4-FFF2-40B4-BE49-F238E27FC236}">
                  <a16:creationId xmlns:a16="http://schemas.microsoft.com/office/drawing/2014/main" id="{3DD8A243-D897-4DC4-B3D9-2E68E26703FA}"/>
                </a:ext>
              </a:extLst>
            </p:cNvPr>
            <p:cNvGrpSpPr/>
            <p:nvPr/>
          </p:nvGrpSpPr>
          <p:grpSpPr>
            <a:xfrm>
              <a:off x="858654" y="2295021"/>
              <a:ext cx="7426692" cy="2901402"/>
              <a:chOff x="883069" y="2387104"/>
              <a:chExt cx="7426692" cy="2901402"/>
            </a:xfrm>
          </p:grpSpPr>
          <p:grpSp>
            <p:nvGrpSpPr>
              <p:cNvPr id="1076" name="Group 1075">
                <a:extLst>
                  <a:ext uri="{FF2B5EF4-FFF2-40B4-BE49-F238E27FC236}">
                    <a16:creationId xmlns:a16="http://schemas.microsoft.com/office/drawing/2014/main" id="{E21C2D9B-AAE4-4EFA-867F-B24B26248F8E}"/>
                  </a:ext>
                </a:extLst>
              </p:cNvPr>
              <p:cNvGrpSpPr/>
              <p:nvPr/>
            </p:nvGrpSpPr>
            <p:grpSpPr>
              <a:xfrm>
                <a:off x="3978585" y="2387104"/>
                <a:ext cx="2812648" cy="2895715"/>
                <a:chOff x="2786816" y="3206531"/>
                <a:chExt cx="2812648" cy="2895715"/>
              </a:xfrm>
            </p:grpSpPr>
            <p:grpSp>
              <p:nvGrpSpPr>
                <p:cNvPr id="1075" name="Group 1074">
                  <a:extLst>
                    <a:ext uri="{FF2B5EF4-FFF2-40B4-BE49-F238E27FC236}">
                      <a16:creationId xmlns:a16="http://schemas.microsoft.com/office/drawing/2014/main" id="{0876F50A-8F0A-4D54-B8B5-7D0B1D4C97B3}"/>
                    </a:ext>
                  </a:extLst>
                </p:cNvPr>
                <p:cNvGrpSpPr/>
                <p:nvPr/>
              </p:nvGrpSpPr>
              <p:grpSpPr>
                <a:xfrm>
                  <a:off x="4224096" y="3779771"/>
                  <a:ext cx="840966" cy="798403"/>
                  <a:chOff x="4224096" y="3779771"/>
                  <a:chExt cx="840966" cy="798403"/>
                </a:xfrm>
              </p:grpSpPr>
              <p:cxnSp>
                <p:nvCxnSpPr>
                  <p:cNvPr id="85" name="Straight Connector 84">
                    <a:extLst>
                      <a:ext uri="{FF2B5EF4-FFF2-40B4-BE49-F238E27FC236}">
                        <a16:creationId xmlns:a16="http://schemas.microsoft.com/office/drawing/2014/main" id="{0477774A-8F8B-44A2-8C3F-0806416BC98D}"/>
                      </a:ext>
                    </a:extLst>
                  </p:cNvPr>
                  <p:cNvCxnSpPr>
                    <a:cxnSpLocks/>
                  </p:cNvCxnSpPr>
                  <p:nvPr/>
                </p:nvCxnSpPr>
                <p:spPr>
                  <a:xfrm>
                    <a:off x="4224096" y="3779771"/>
                    <a:ext cx="159752" cy="469525"/>
                  </a:xfrm>
                  <a:prstGeom prst="line">
                    <a:avLst/>
                  </a:prstGeom>
                  <a:ln w="31750" cap="rnd">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D612BC41-120E-4A17-B84E-B85CF79F3180}"/>
                      </a:ext>
                    </a:extLst>
                  </p:cNvPr>
                  <p:cNvCxnSpPr>
                    <a:cxnSpLocks/>
                  </p:cNvCxnSpPr>
                  <p:nvPr/>
                </p:nvCxnSpPr>
                <p:spPr>
                  <a:xfrm flipH="1" flipV="1">
                    <a:off x="4383850" y="4252061"/>
                    <a:ext cx="370620" cy="321206"/>
                  </a:xfrm>
                  <a:prstGeom prst="line">
                    <a:avLst/>
                  </a:prstGeom>
                  <a:ln w="31750" cap="rnd">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6A11ADEE-F8C2-4AE8-8191-002B07DAC999}"/>
                      </a:ext>
                    </a:extLst>
                  </p:cNvPr>
                  <p:cNvCxnSpPr>
                    <a:cxnSpLocks/>
                  </p:cNvCxnSpPr>
                  <p:nvPr/>
                </p:nvCxnSpPr>
                <p:spPr>
                  <a:xfrm flipV="1">
                    <a:off x="4754470" y="4568360"/>
                    <a:ext cx="310592" cy="9814"/>
                  </a:xfrm>
                  <a:prstGeom prst="line">
                    <a:avLst/>
                  </a:prstGeom>
                  <a:ln w="31750" cap="rnd">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044" name="Group 1043">
                  <a:extLst>
                    <a:ext uri="{FF2B5EF4-FFF2-40B4-BE49-F238E27FC236}">
                      <a16:creationId xmlns:a16="http://schemas.microsoft.com/office/drawing/2014/main" id="{72688B8F-A0F1-4BFB-813F-22794655CCF7}"/>
                    </a:ext>
                  </a:extLst>
                </p:cNvPr>
                <p:cNvGrpSpPr/>
                <p:nvPr/>
              </p:nvGrpSpPr>
              <p:grpSpPr>
                <a:xfrm>
                  <a:off x="2786816" y="3206531"/>
                  <a:ext cx="2812648" cy="2895715"/>
                  <a:chOff x="2786816" y="3206531"/>
                  <a:chExt cx="2812648" cy="2895715"/>
                </a:xfrm>
              </p:grpSpPr>
              <p:grpSp>
                <p:nvGrpSpPr>
                  <p:cNvPr id="1042" name="Group 1041">
                    <a:extLst>
                      <a:ext uri="{FF2B5EF4-FFF2-40B4-BE49-F238E27FC236}">
                        <a16:creationId xmlns:a16="http://schemas.microsoft.com/office/drawing/2014/main" id="{BFE16550-4924-44C3-8C7C-1FF3140608A7}"/>
                      </a:ext>
                    </a:extLst>
                  </p:cNvPr>
                  <p:cNvGrpSpPr/>
                  <p:nvPr/>
                </p:nvGrpSpPr>
                <p:grpSpPr>
                  <a:xfrm>
                    <a:off x="2786816" y="3232767"/>
                    <a:ext cx="2812648" cy="2869479"/>
                    <a:chOff x="3256047" y="3124483"/>
                    <a:chExt cx="2812648" cy="2869479"/>
                  </a:xfrm>
                </p:grpSpPr>
                <p:grpSp>
                  <p:nvGrpSpPr>
                    <p:cNvPr id="1040" name="Group 1039">
                      <a:extLst>
                        <a:ext uri="{FF2B5EF4-FFF2-40B4-BE49-F238E27FC236}">
                          <a16:creationId xmlns:a16="http://schemas.microsoft.com/office/drawing/2014/main" id="{BCC21596-4E81-4D1D-A0E4-B8A02A4B3E21}"/>
                        </a:ext>
                      </a:extLst>
                    </p:cNvPr>
                    <p:cNvGrpSpPr/>
                    <p:nvPr/>
                  </p:nvGrpSpPr>
                  <p:grpSpPr>
                    <a:xfrm>
                      <a:off x="3256047" y="3621910"/>
                      <a:ext cx="2812648" cy="2372052"/>
                      <a:chOff x="3256047" y="3621910"/>
                      <a:chExt cx="2812648" cy="2372052"/>
                    </a:xfrm>
                  </p:grpSpPr>
                  <p:grpSp>
                    <p:nvGrpSpPr>
                      <p:cNvPr id="49" name="Group 48">
                        <a:extLst>
                          <a:ext uri="{FF2B5EF4-FFF2-40B4-BE49-F238E27FC236}">
                            <a16:creationId xmlns:a16="http://schemas.microsoft.com/office/drawing/2014/main" id="{841589FD-012E-4763-ACF3-53BE5666F010}"/>
                          </a:ext>
                        </a:extLst>
                      </p:cNvPr>
                      <p:cNvGrpSpPr/>
                      <p:nvPr/>
                    </p:nvGrpSpPr>
                    <p:grpSpPr>
                      <a:xfrm>
                        <a:off x="3256047" y="3621910"/>
                        <a:ext cx="2812648" cy="2372052"/>
                        <a:chOff x="3256047" y="3621910"/>
                        <a:chExt cx="2812648" cy="2372052"/>
                      </a:xfrm>
                    </p:grpSpPr>
                    <p:grpSp>
                      <p:nvGrpSpPr>
                        <p:cNvPr id="43" name="Group 42">
                          <a:extLst>
                            <a:ext uri="{FF2B5EF4-FFF2-40B4-BE49-F238E27FC236}">
                              <a16:creationId xmlns:a16="http://schemas.microsoft.com/office/drawing/2014/main" id="{689BAA5A-A5DD-4ABF-9647-560F93A32EB7}"/>
                            </a:ext>
                          </a:extLst>
                        </p:cNvPr>
                        <p:cNvGrpSpPr/>
                        <p:nvPr/>
                      </p:nvGrpSpPr>
                      <p:grpSpPr>
                        <a:xfrm>
                          <a:off x="3256047" y="4300514"/>
                          <a:ext cx="2812648" cy="1693448"/>
                          <a:chOff x="3256047" y="4300514"/>
                          <a:chExt cx="2812648" cy="1693448"/>
                        </a:xfrm>
                      </p:grpSpPr>
                      <p:grpSp>
                        <p:nvGrpSpPr>
                          <p:cNvPr id="40" name="Group 39">
                            <a:extLst>
                              <a:ext uri="{FF2B5EF4-FFF2-40B4-BE49-F238E27FC236}">
                                <a16:creationId xmlns:a16="http://schemas.microsoft.com/office/drawing/2014/main" id="{AA66F394-4908-4EFF-B9B3-21B49C60060E}"/>
                              </a:ext>
                            </a:extLst>
                          </p:cNvPr>
                          <p:cNvGrpSpPr/>
                          <p:nvPr/>
                        </p:nvGrpSpPr>
                        <p:grpSpPr>
                          <a:xfrm>
                            <a:off x="3874466" y="4301427"/>
                            <a:ext cx="570534" cy="1196946"/>
                            <a:chOff x="3874466" y="4301427"/>
                            <a:chExt cx="570534" cy="1196946"/>
                          </a:xfrm>
                        </p:grpSpPr>
                        <p:cxnSp>
                          <p:nvCxnSpPr>
                            <p:cNvPr id="19" name="Straight Connector 18">
                              <a:extLst>
                                <a:ext uri="{FF2B5EF4-FFF2-40B4-BE49-F238E27FC236}">
                                  <a16:creationId xmlns:a16="http://schemas.microsoft.com/office/drawing/2014/main" id="{5845143B-EF65-4358-9FFE-229EE9A4D6E4}"/>
                                </a:ext>
                              </a:extLst>
                            </p:cNvPr>
                            <p:cNvCxnSpPr>
                              <a:cxnSpLocks/>
                            </p:cNvCxnSpPr>
                            <p:nvPr/>
                          </p:nvCxnSpPr>
                          <p:spPr>
                            <a:xfrm flipV="1">
                              <a:off x="3874466" y="4973869"/>
                              <a:ext cx="570534" cy="435603"/>
                            </a:xfrm>
                            <a:prstGeom prst="line">
                              <a:avLst/>
                            </a:prstGeom>
                            <a:ln w="38100" cap="rnd">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3F21B2F-714F-4BBB-9087-C09F216373F2}"/>
                                </a:ext>
                              </a:extLst>
                            </p:cNvPr>
                            <p:cNvCxnSpPr>
                              <a:cxnSpLocks/>
                            </p:cNvCxnSpPr>
                            <p:nvPr/>
                          </p:nvCxnSpPr>
                          <p:spPr>
                            <a:xfrm>
                              <a:off x="4056926" y="4301427"/>
                              <a:ext cx="388074" cy="672441"/>
                            </a:xfrm>
                            <a:prstGeom prst="line">
                              <a:avLst/>
                            </a:prstGeom>
                            <a:ln w="38100" cap="rnd">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9C5CB8C-42BB-494F-A1BB-775010A600D3}"/>
                                </a:ext>
                              </a:extLst>
                            </p:cNvPr>
                            <p:cNvCxnSpPr>
                              <a:cxnSpLocks/>
                            </p:cNvCxnSpPr>
                            <p:nvPr/>
                          </p:nvCxnSpPr>
                          <p:spPr>
                            <a:xfrm>
                              <a:off x="3874466" y="5409472"/>
                              <a:ext cx="408047" cy="88901"/>
                            </a:xfrm>
                            <a:prstGeom prst="line">
                              <a:avLst/>
                            </a:prstGeom>
                            <a:ln w="38100" cap="rnd">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6CEB5370-56F1-4B3E-93C0-2EF4EDFB0488}"/>
                              </a:ext>
                            </a:extLst>
                          </p:cNvPr>
                          <p:cNvGrpSpPr/>
                          <p:nvPr/>
                        </p:nvGrpSpPr>
                        <p:grpSpPr>
                          <a:xfrm>
                            <a:off x="3256047" y="4300514"/>
                            <a:ext cx="2812648" cy="1693448"/>
                            <a:chOff x="3256047" y="4300514"/>
                            <a:chExt cx="2812648" cy="1693448"/>
                          </a:xfrm>
                        </p:grpSpPr>
                        <p:pic>
                          <p:nvPicPr>
                            <p:cNvPr id="1026" name="Picture 2" descr="Free vector graphics of Bicycle">
                              <a:extLst>
                                <a:ext uri="{FF2B5EF4-FFF2-40B4-BE49-F238E27FC236}">
                                  <a16:creationId xmlns:a16="http://schemas.microsoft.com/office/drawing/2014/main" id="{981F38F6-4485-470A-9C68-DA74E4D080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56047" y="4300514"/>
                              <a:ext cx="2812648" cy="1693448"/>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up 40">
                              <a:extLst>
                                <a:ext uri="{FF2B5EF4-FFF2-40B4-BE49-F238E27FC236}">
                                  <a16:creationId xmlns:a16="http://schemas.microsoft.com/office/drawing/2014/main" id="{3D476A37-5595-46B2-921A-EC69CD069FF5}"/>
                                </a:ext>
                              </a:extLst>
                            </p:cNvPr>
                            <p:cNvGrpSpPr/>
                            <p:nvPr/>
                          </p:nvGrpSpPr>
                          <p:grpSpPr>
                            <a:xfrm>
                              <a:off x="4056926" y="4301427"/>
                              <a:ext cx="788324" cy="1191324"/>
                              <a:chOff x="4056926" y="4301427"/>
                              <a:chExt cx="788324" cy="1191324"/>
                            </a:xfrm>
                          </p:grpSpPr>
                          <p:cxnSp>
                            <p:nvCxnSpPr>
                              <p:cNvPr id="3" name="Straight Connector 2">
                                <a:extLst>
                                  <a:ext uri="{FF2B5EF4-FFF2-40B4-BE49-F238E27FC236}">
                                    <a16:creationId xmlns:a16="http://schemas.microsoft.com/office/drawing/2014/main" id="{07D9CB89-561F-42F1-AD40-C2585833312C}"/>
                                  </a:ext>
                                </a:extLst>
                              </p:cNvPr>
                              <p:cNvCxnSpPr>
                                <a:cxnSpLocks/>
                              </p:cNvCxnSpPr>
                              <p:nvPr/>
                            </p:nvCxnSpPr>
                            <p:spPr>
                              <a:xfrm>
                                <a:off x="4056926" y="4301427"/>
                                <a:ext cx="654774" cy="421044"/>
                              </a:xfrm>
                              <a:prstGeom prst="line">
                                <a:avLst/>
                              </a:prstGeom>
                              <a:ln w="3175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DE808E4-AE28-4B13-837C-E76A422DD105}"/>
                                  </a:ext>
                                </a:extLst>
                              </p:cNvPr>
                              <p:cNvCxnSpPr>
                                <a:cxnSpLocks/>
                              </p:cNvCxnSpPr>
                              <p:nvPr/>
                            </p:nvCxnSpPr>
                            <p:spPr>
                              <a:xfrm flipV="1">
                                <a:off x="4413250" y="4722471"/>
                                <a:ext cx="298450" cy="770280"/>
                              </a:xfrm>
                              <a:prstGeom prst="line">
                                <a:avLst/>
                              </a:prstGeom>
                              <a:ln w="3175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0024941-8EE1-4854-8C9F-AD9A8708AEAA}"/>
                                  </a:ext>
                                </a:extLst>
                              </p:cNvPr>
                              <p:cNvCxnSpPr>
                                <a:cxnSpLocks/>
                              </p:cNvCxnSpPr>
                              <p:nvPr/>
                            </p:nvCxnSpPr>
                            <p:spPr>
                              <a:xfrm>
                                <a:off x="4413250" y="5492751"/>
                                <a:ext cx="432000" cy="0"/>
                              </a:xfrm>
                              <a:prstGeom prst="line">
                                <a:avLst/>
                              </a:prstGeom>
                              <a:ln w="3175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grpSp>
                    </p:grpSp>
                    <p:cxnSp>
                      <p:nvCxnSpPr>
                        <p:cNvPr id="45" name="Straight Connector 44">
                          <a:extLst>
                            <a:ext uri="{FF2B5EF4-FFF2-40B4-BE49-F238E27FC236}">
                              <a16:creationId xmlns:a16="http://schemas.microsoft.com/office/drawing/2014/main" id="{009E56C5-A010-4A62-B52E-2452841F22C8}"/>
                            </a:ext>
                          </a:extLst>
                        </p:cNvPr>
                        <p:cNvCxnSpPr>
                          <a:cxnSpLocks/>
                        </p:cNvCxnSpPr>
                        <p:nvPr/>
                      </p:nvCxnSpPr>
                      <p:spPr>
                        <a:xfrm flipV="1">
                          <a:off x="4046220" y="3621910"/>
                          <a:ext cx="685324" cy="675771"/>
                        </a:xfrm>
                        <a:prstGeom prst="line">
                          <a:avLst/>
                        </a:prstGeom>
                        <a:ln w="3175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51" name="Straight Connector 50">
                        <a:extLst>
                          <a:ext uri="{FF2B5EF4-FFF2-40B4-BE49-F238E27FC236}">
                            <a16:creationId xmlns:a16="http://schemas.microsoft.com/office/drawing/2014/main" id="{C8C52C80-DF56-4087-8712-9EAC48028F29}"/>
                          </a:ext>
                        </a:extLst>
                      </p:cNvPr>
                      <p:cNvCxnSpPr>
                        <a:cxnSpLocks/>
                      </p:cNvCxnSpPr>
                      <p:nvPr/>
                    </p:nvCxnSpPr>
                    <p:spPr>
                      <a:xfrm>
                        <a:off x="4694087" y="3666793"/>
                        <a:ext cx="121535" cy="496800"/>
                      </a:xfrm>
                      <a:prstGeom prst="line">
                        <a:avLst/>
                      </a:prstGeom>
                      <a:ln w="3175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736CDE4-8DAA-4461-930F-B3AFB746F61A}"/>
                          </a:ext>
                        </a:extLst>
                      </p:cNvPr>
                      <p:cNvCxnSpPr>
                        <a:cxnSpLocks/>
                      </p:cNvCxnSpPr>
                      <p:nvPr/>
                    </p:nvCxnSpPr>
                    <p:spPr>
                      <a:xfrm flipH="1" flipV="1">
                        <a:off x="4813677" y="4162913"/>
                        <a:ext cx="429869" cy="304400"/>
                      </a:xfrm>
                      <a:prstGeom prst="line">
                        <a:avLst/>
                      </a:prstGeom>
                      <a:ln w="3175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0C382F12-D0F8-48BD-9064-73211B08F76D}"/>
                          </a:ext>
                        </a:extLst>
                      </p:cNvPr>
                      <p:cNvCxnSpPr>
                        <a:cxnSpLocks/>
                      </p:cNvCxnSpPr>
                      <p:nvPr/>
                    </p:nvCxnSpPr>
                    <p:spPr>
                      <a:xfrm>
                        <a:off x="5243545" y="4467312"/>
                        <a:ext cx="350776" cy="5625"/>
                      </a:xfrm>
                      <a:prstGeom prst="line">
                        <a:avLst/>
                      </a:prstGeom>
                      <a:ln w="31750" cap="rnd">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41" name="Oval 1040">
                      <a:extLst>
                        <a:ext uri="{FF2B5EF4-FFF2-40B4-BE49-F238E27FC236}">
                          <a16:creationId xmlns:a16="http://schemas.microsoft.com/office/drawing/2014/main" id="{82891ACC-FE6F-4FF4-AC73-6F007ABAE05D}"/>
                        </a:ext>
                      </a:extLst>
                    </p:cNvPr>
                    <p:cNvSpPr/>
                    <p:nvPr/>
                  </p:nvSpPr>
                  <p:spPr>
                    <a:xfrm rot="1152967">
                      <a:off x="4674249" y="3124483"/>
                      <a:ext cx="342000" cy="514800"/>
                    </a:xfrm>
                    <a:prstGeom prst="ellipse">
                      <a:avLst/>
                    </a:prstGeom>
                    <a:solidFill>
                      <a:schemeClr val="accent6">
                        <a:lumMod val="60000"/>
                        <a:lumOff val="40000"/>
                      </a:schemeClr>
                    </a:solidFill>
                    <a:ln w="317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043" name="Chord 1042">
                    <a:extLst>
                      <a:ext uri="{FF2B5EF4-FFF2-40B4-BE49-F238E27FC236}">
                        <a16:creationId xmlns:a16="http://schemas.microsoft.com/office/drawing/2014/main" id="{47F52BDB-16C8-401D-9977-5FCA997AE469}"/>
                      </a:ext>
                    </a:extLst>
                  </p:cNvPr>
                  <p:cNvSpPr/>
                  <p:nvPr/>
                </p:nvSpPr>
                <p:spPr>
                  <a:xfrm rot="1462089">
                    <a:off x="4160017" y="3206531"/>
                    <a:ext cx="432000" cy="576000"/>
                  </a:xfrm>
                  <a:prstGeom prst="chord">
                    <a:avLst>
                      <a:gd name="adj1" fmla="val 10080638"/>
                      <a:gd name="adj2" fmla="val 19797308"/>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100000" b="100000"/>
                    </a:path>
                    <a:tileRect t="-100000" r="-100000"/>
                  </a:gra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cxnSp>
            <p:nvCxnSpPr>
              <p:cNvPr id="34" name="Straight Connector 33">
                <a:extLst>
                  <a:ext uri="{FF2B5EF4-FFF2-40B4-BE49-F238E27FC236}">
                    <a16:creationId xmlns:a16="http://schemas.microsoft.com/office/drawing/2014/main" id="{7561A360-1FE8-4B92-A1A3-A5C4A76B437C}"/>
                  </a:ext>
                </a:extLst>
              </p:cNvPr>
              <p:cNvCxnSpPr>
                <a:cxnSpLocks/>
              </p:cNvCxnSpPr>
              <p:nvPr/>
            </p:nvCxnSpPr>
            <p:spPr>
              <a:xfrm>
                <a:off x="3413761" y="5288506"/>
                <a:ext cx="4896000" cy="0"/>
              </a:xfrm>
              <a:prstGeom prst="line">
                <a:avLst/>
              </a:prstGeom>
              <a:ln w="114300">
                <a:solidFill>
                  <a:srgbClr val="B8A584"/>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DC2C912F-6908-4395-B757-599F882B2432}"/>
                  </a:ext>
                </a:extLst>
              </p:cNvPr>
              <p:cNvCxnSpPr>
                <a:cxnSpLocks/>
              </p:cNvCxnSpPr>
              <p:nvPr/>
            </p:nvCxnSpPr>
            <p:spPr>
              <a:xfrm flipV="1">
                <a:off x="883069" y="5273419"/>
                <a:ext cx="2667803" cy="0"/>
              </a:xfrm>
              <a:prstGeom prst="line">
                <a:avLst/>
              </a:prstGeom>
              <a:ln w="133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E982C1FD-42B3-4389-8AD4-6C95A1F1E9B4}"/>
                </a:ext>
              </a:extLst>
            </p:cNvPr>
            <p:cNvGrpSpPr/>
            <p:nvPr/>
          </p:nvGrpSpPr>
          <p:grpSpPr>
            <a:xfrm>
              <a:off x="1986850" y="2298032"/>
              <a:ext cx="2356335" cy="2308214"/>
              <a:chOff x="1986850" y="2298032"/>
              <a:chExt cx="2356335" cy="2308214"/>
            </a:xfrm>
          </p:grpSpPr>
          <p:cxnSp>
            <p:nvCxnSpPr>
              <p:cNvPr id="10" name="Straight Connector 9">
                <a:extLst>
                  <a:ext uri="{FF2B5EF4-FFF2-40B4-BE49-F238E27FC236}">
                    <a16:creationId xmlns:a16="http://schemas.microsoft.com/office/drawing/2014/main" id="{734E144A-B164-413A-B9F4-6CFBFFB477A8}"/>
                  </a:ext>
                </a:extLst>
              </p:cNvPr>
              <p:cNvCxnSpPr/>
              <p:nvPr/>
            </p:nvCxnSpPr>
            <p:spPr>
              <a:xfrm>
                <a:off x="3623185" y="2298032"/>
                <a:ext cx="720000"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0BAA06B-0C0C-48B2-9BD8-D019BEA6A782}"/>
                  </a:ext>
                </a:extLst>
              </p:cNvPr>
              <p:cNvCxnSpPr/>
              <p:nvPr/>
            </p:nvCxnSpPr>
            <p:spPr>
              <a:xfrm>
                <a:off x="3426850" y="2844183"/>
                <a:ext cx="720000"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A9B5BFF-AC3E-4E3D-821D-94C2A545D3A5}"/>
                  </a:ext>
                </a:extLst>
              </p:cNvPr>
              <p:cNvCxnSpPr/>
              <p:nvPr/>
            </p:nvCxnSpPr>
            <p:spPr>
              <a:xfrm>
                <a:off x="2706850" y="3494455"/>
                <a:ext cx="720000"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58C991A-0B76-49E2-8ADF-004640B72F5C}"/>
                  </a:ext>
                </a:extLst>
              </p:cNvPr>
              <p:cNvCxnSpPr/>
              <p:nvPr/>
            </p:nvCxnSpPr>
            <p:spPr>
              <a:xfrm>
                <a:off x="1986850" y="4606246"/>
                <a:ext cx="720000"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6939291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Wet sand</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16">
            <a:extLst>
              <a:ext uri="{FF2B5EF4-FFF2-40B4-BE49-F238E27FC236}">
                <a16:creationId xmlns:a16="http://schemas.microsoft.com/office/drawing/2014/main" id="{7E442550-0E55-45EA-9EE0-F78B6C05E457}"/>
              </a:ext>
            </a:extLst>
          </p:cNvPr>
          <p:cNvSpPr txBox="1">
            <a:spLocks/>
          </p:cNvSpPr>
          <p:nvPr/>
        </p:nvSpPr>
        <p:spPr>
          <a:xfrm>
            <a:off x="457200" y="864000"/>
            <a:ext cx="8285163" cy="964800"/>
          </a:xfrm>
          <a:prstGeom prst="rect">
            <a:avLst/>
          </a:prstGeom>
          <a:noFill/>
          <a:ln>
            <a:noFill/>
          </a:ln>
        </p:spPr>
        <p:txBody>
          <a:bodyPr vert="horz" lIns="91440" tIns="45720" rIns="91440" bIns="45720" rtlCol="0">
            <a:no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indent="-355600">
              <a:spcAft>
                <a:spcPts val="1200"/>
              </a:spcAft>
            </a:pPr>
            <a:r>
              <a:rPr lang="en-GB" dirty="0">
                <a:cs typeface="Arial" panose="020B0604020202020204" pitchFamily="34" charset="0"/>
              </a:rPr>
              <a:t>David cycles twice as fast and has </a:t>
            </a:r>
            <a:r>
              <a:rPr lang="en-GB" b="1" dirty="0">
                <a:cs typeface="Arial" panose="020B0604020202020204" pitchFamily="34" charset="0"/>
              </a:rPr>
              <a:t>two times the momentum</a:t>
            </a:r>
            <a:r>
              <a:rPr lang="en-GB" dirty="0">
                <a:cs typeface="Arial" panose="020B0604020202020204" pitchFamily="34" charset="0"/>
              </a:rPr>
              <a:t>.</a:t>
            </a:r>
          </a:p>
          <a:p>
            <a:pPr marL="355600" indent="-355600">
              <a:spcAft>
                <a:spcPts val="1200"/>
              </a:spcAft>
            </a:pPr>
            <a:r>
              <a:rPr lang="en-GB" b="1" dirty="0">
                <a:cs typeface="Arial" panose="020B0604020202020204" pitchFamily="34" charset="0"/>
              </a:rPr>
              <a:t>1. </a:t>
            </a:r>
            <a:r>
              <a:rPr lang="en-GB" dirty="0">
                <a:cs typeface="Arial" panose="020B0604020202020204" pitchFamily="34" charset="0"/>
              </a:rPr>
              <a:t>	How long does it take for the sand to stop him now?</a:t>
            </a:r>
            <a:endParaRPr lang="en-GB" b="1" dirty="0">
              <a:effectLst/>
              <a:cs typeface="Calibri" panose="020F0502020204030204" pitchFamily="34" charset="0"/>
            </a:endParaRPr>
          </a:p>
        </p:txBody>
      </p:sp>
      <p:grpSp>
        <p:nvGrpSpPr>
          <p:cNvPr id="6" name="Group 5">
            <a:extLst>
              <a:ext uri="{FF2B5EF4-FFF2-40B4-BE49-F238E27FC236}">
                <a16:creationId xmlns:a16="http://schemas.microsoft.com/office/drawing/2014/main" id="{AD3EA9FA-69FB-4C00-95FA-F98BFFF65180}"/>
              </a:ext>
            </a:extLst>
          </p:cNvPr>
          <p:cNvGrpSpPr/>
          <p:nvPr/>
        </p:nvGrpSpPr>
        <p:grpSpPr>
          <a:xfrm>
            <a:off x="402385" y="3574076"/>
            <a:ext cx="8303467" cy="1859778"/>
            <a:chOff x="402385" y="3574076"/>
            <a:chExt cx="8303467" cy="1859778"/>
          </a:xfrm>
        </p:grpSpPr>
        <p:grpSp>
          <p:nvGrpSpPr>
            <p:cNvPr id="7" name="Group 6">
              <a:extLst>
                <a:ext uri="{FF2B5EF4-FFF2-40B4-BE49-F238E27FC236}">
                  <a16:creationId xmlns:a16="http://schemas.microsoft.com/office/drawing/2014/main" id="{60638D95-8A9D-47E3-8D55-ADD64C18E0F5}"/>
                </a:ext>
              </a:extLst>
            </p:cNvPr>
            <p:cNvGrpSpPr/>
            <p:nvPr/>
          </p:nvGrpSpPr>
          <p:grpSpPr>
            <a:xfrm>
              <a:off x="402385" y="3574076"/>
              <a:ext cx="8303467" cy="540142"/>
              <a:chOff x="402385" y="3574076"/>
              <a:chExt cx="8303467" cy="540142"/>
            </a:xfrm>
          </p:grpSpPr>
          <p:sp>
            <p:nvSpPr>
              <p:cNvPr id="17" name="Rectangle 16">
                <a:extLst>
                  <a:ext uri="{FF2B5EF4-FFF2-40B4-BE49-F238E27FC236}">
                    <a16:creationId xmlns:a16="http://schemas.microsoft.com/office/drawing/2014/main" id="{FEDB6BD5-E6CA-4FC8-BEBE-9C8F88D35138}"/>
                  </a:ext>
                </a:extLst>
              </p:cNvPr>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35268B82-0087-4097-A06E-0E75A7AC0A3A}"/>
                  </a:ext>
                </a:extLst>
              </p:cNvPr>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19" name="TextBox 18">
                <a:extLst>
                  <a:ext uri="{FF2B5EF4-FFF2-40B4-BE49-F238E27FC236}">
                    <a16:creationId xmlns:a16="http://schemas.microsoft.com/office/drawing/2014/main" id="{BEF08B21-AAB6-484B-812D-1895988DFF54}"/>
                  </a:ext>
                </a:extLst>
              </p:cNvPr>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same time.</a:t>
                </a:r>
              </a:p>
            </p:txBody>
          </p:sp>
        </p:grpSp>
        <p:grpSp>
          <p:nvGrpSpPr>
            <p:cNvPr id="8" name="Group 7">
              <a:extLst>
                <a:ext uri="{FF2B5EF4-FFF2-40B4-BE49-F238E27FC236}">
                  <a16:creationId xmlns:a16="http://schemas.microsoft.com/office/drawing/2014/main" id="{F30E1697-40D2-4380-A85A-316BEBD321A4}"/>
                </a:ext>
              </a:extLst>
            </p:cNvPr>
            <p:cNvGrpSpPr/>
            <p:nvPr/>
          </p:nvGrpSpPr>
          <p:grpSpPr>
            <a:xfrm>
              <a:off x="402385" y="4233894"/>
              <a:ext cx="8303467" cy="540142"/>
              <a:chOff x="402385" y="4233894"/>
              <a:chExt cx="8303467" cy="540142"/>
            </a:xfrm>
          </p:grpSpPr>
          <p:sp>
            <p:nvSpPr>
              <p:cNvPr id="14" name="Rectangle 13">
                <a:extLst>
                  <a:ext uri="{FF2B5EF4-FFF2-40B4-BE49-F238E27FC236}">
                    <a16:creationId xmlns:a16="http://schemas.microsoft.com/office/drawing/2014/main" id="{C1411175-F90A-46FE-84BE-5AE1F6161109}"/>
                  </a:ext>
                </a:extLst>
              </p:cNvPr>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2745594E-3DB6-421F-8C98-7DDF8186FF7B}"/>
                  </a:ext>
                </a:extLst>
              </p:cNvPr>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16" name="TextBox 15">
                <a:extLst>
                  <a:ext uri="{FF2B5EF4-FFF2-40B4-BE49-F238E27FC236}">
                    <a16:creationId xmlns:a16="http://schemas.microsoft.com/office/drawing/2014/main" id="{526EE1F5-A286-4C4E-AEBF-5AC50C602B0A}"/>
                  </a:ext>
                </a:extLst>
              </p:cNvPr>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longer.</a:t>
                </a:r>
              </a:p>
            </p:txBody>
          </p:sp>
        </p:grpSp>
        <p:grpSp>
          <p:nvGrpSpPr>
            <p:cNvPr id="9" name="Group 8">
              <a:extLst>
                <a:ext uri="{FF2B5EF4-FFF2-40B4-BE49-F238E27FC236}">
                  <a16:creationId xmlns:a16="http://schemas.microsoft.com/office/drawing/2014/main" id="{0DB83B4A-F7C9-4043-86AA-6B778CBC1F23}"/>
                </a:ext>
              </a:extLst>
            </p:cNvPr>
            <p:cNvGrpSpPr/>
            <p:nvPr/>
          </p:nvGrpSpPr>
          <p:grpSpPr>
            <a:xfrm>
              <a:off x="402385" y="4893712"/>
              <a:ext cx="8303467" cy="540142"/>
              <a:chOff x="402385" y="4893712"/>
              <a:chExt cx="8303467" cy="540142"/>
            </a:xfrm>
          </p:grpSpPr>
          <p:sp>
            <p:nvSpPr>
              <p:cNvPr id="10" name="Rectangle 9">
                <a:extLst>
                  <a:ext uri="{FF2B5EF4-FFF2-40B4-BE49-F238E27FC236}">
                    <a16:creationId xmlns:a16="http://schemas.microsoft.com/office/drawing/2014/main" id="{53D59D7A-EE3F-4D7F-931E-2EDAB8BEA461}"/>
                  </a:ext>
                </a:extLst>
              </p:cNvPr>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365B7BE7-457D-4BB8-86FE-A633D5854714}"/>
                  </a:ext>
                </a:extLst>
              </p:cNvPr>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13" name="TextBox 12">
                <a:extLst>
                  <a:ext uri="{FF2B5EF4-FFF2-40B4-BE49-F238E27FC236}">
                    <a16:creationId xmlns:a16="http://schemas.microsoft.com/office/drawing/2014/main" id="{B8D72303-ECED-469D-BF81-7C84AE9D6251}"/>
                  </a:ext>
                </a:extLst>
              </p:cNvPr>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Four times longer.</a:t>
                </a:r>
              </a:p>
            </p:txBody>
          </p:sp>
        </p:grpSp>
      </p:grpSp>
      <p:pic>
        <p:nvPicPr>
          <p:cNvPr id="4" name="Picture 3">
            <a:extLst>
              <a:ext uri="{FF2B5EF4-FFF2-40B4-BE49-F238E27FC236}">
                <a16:creationId xmlns:a16="http://schemas.microsoft.com/office/drawing/2014/main" id="{371D994E-2981-403D-A57E-037E35DD7359}"/>
              </a:ext>
            </a:extLst>
          </p:cNvPr>
          <p:cNvPicPr>
            <a:picLocks noChangeAspect="1"/>
          </p:cNvPicPr>
          <p:nvPr/>
        </p:nvPicPr>
        <p:blipFill>
          <a:blip r:embed="rId4"/>
          <a:stretch>
            <a:fillRect/>
          </a:stretch>
        </p:blipFill>
        <p:spPr>
          <a:xfrm>
            <a:off x="2646000" y="1908886"/>
            <a:ext cx="3852000" cy="1520114"/>
          </a:xfrm>
          <a:prstGeom prst="rect">
            <a:avLst/>
          </a:prstGeom>
        </p:spPr>
      </p:pic>
    </p:spTree>
    <p:extLst>
      <p:ext uri="{BB962C8B-B14F-4D97-AF65-F5344CB8AC3E}">
        <p14:creationId xmlns:p14="http://schemas.microsoft.com/office/powerpoint/2010/main" val="13637133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Section 1: Diagnostic questions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TextBox 6">
            <a:hlinkClick r:id="rId4"/>
          </p:cNvPr>
          <p:cNvSpPr txBox="1"/>
          <p:nvPr/>
        </p:nvSpPr>
        <p:spPr>
          <a:xfrm>
            <a:off x="457200" y="2839454"/>
            <a:ext cx="8285163" cy="3354765"/>
          </a:xfrm>
          <a:prstGeom prst="rect">
            <a:avLst/>
          </a:prstGeom>
          <a:noFill/>
          <a:ln w="12700">
            <a:solidFill>
              <a:schemeClr val="bg1">
                <a:lumMod val="50000"/>
              </a:schemeClr>
            </a:solidFill>
          </a:ln>
        </p:spPr>
        <p:txBody>
          <a:bodyPr wrap="square" rtlCol="0">
            <a:spAutoFit/>
          </a:bodyPr>
          <a:lstStyle/>
          <a:p>
            <a:pPr algn="ctr">
              <a:spcBef>
                <a:spcPts val="1200"/>
              </a:spcBef>
              <a:spcAft>
                <a:spcPts val="600"/>
              </a:spcAft>
            </a:pPr>
            <a:r>
              <a:rPr lang="en-GB" dirty="0">
                <a:solidFill>
                  <a:schemeClr val="tx2">
                    <a:lumMod val="50000"/>
                  </a:schemeClr>
                </a:solidFill>
              </a:rPr>
              <a:t>A zip file containing all the resources for this key concept can be downloaded from </a:t>
            </a:r>
          </a:p>
          <a:p>
            <a:pPr algn="ctr">
              <a:spcBef>
                <a:spcPts val="1200"/>
              </a:spcBef>
              <a:spcAft>
                <a:spcPts val="1800"/>
              </a:spcAft>
            </a:pPr>
            <a:r>
              <a:rPr lang="en-GB" b="1" dirty="0">
                <a:solidFill>
                  <a:srgbClr val="006580"/>
                </a:solidFill>
              </a:rPr>
              <a:t>www.BestEvidenceScienceTeaching.org</a:t>
            </a:r>
          </a:p>
          <a:p>
            <a:pPr>
              <a:spcAft>
                <a:spcPts val="1200"/>
              </a:spcAft>
            </a:pPr>
            <a:r>
              <a:rPr lang="en-GB" dirty="0">
                <a:solidFill>
                  <a:schemeClr val="tx2">
                    <a:lumMod val="50000"/>
                  </a:schemeClr>
                </a:solidFill>
              </a:rPr>
              <a:t>The zip file provides:</a:t>
            </a:r>
          </a:p>
          <a:p>
            <a:pPr marL="285750" indent="-285750">
              <a:spcAft>
                <a:spcPts val="1200"/>
              </a:spcAft>
              <a:buFont typeface="Arial" panose="020B0604020202020204" pitchFamily="34" charset="0"/>
              <a:buChar char="•"/>
            </a:pPr>
            <a:r>
              <a:rPr lang="en-GB" b="1" dirty="0">
                <a:solidFill>
                  <a:schemeClr val="tx2">
                    <a:lumMod val="50000"/>
                  </a:schemeClr>
                </a:solidFill>
              </a:rPr>
              <a:t>Teacher guidance</a:t>
            </a:r>
            <a:r>
              <a:rPr lang="en-GB" dirty="0">
                <a:solidFill>
                  <a:schemeClr val="tx2">
                    <a:lumMod val="50000"/>
                  </a:schemeClr>
                </a:solidFill>
              </a:rPr>
              <a:t> 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solidFill>
                  <a:schemeClr val="tx2">
                    <a:lumMod val="50000"/>
                  </a:schemeClr>
                </a:solidFill>
              </a:rPr>
              <a:t>A full set of editable and printable </a:t>
            </a:r>
            <a:r>
              <a:rPr lang="en-GB" b="1" dirty="0">
                <a:solidFill>
                  <a:schemeClr val="tx2">
                    <a:lumMod val="50000"/>
                  </a:schemeClr>
                </a:solidFill>
              </a:rPr>
              <a:t>student sheets and teacher notes</a:t>
            </a:r>
            <a:r>
              <a:rPr lang="en-GB" dirty="0">
                <a:solidFill>
                  <a:schemeClr val="tx2">
                    <a:lumMod val="50000"/>
                  </a:schemeClr>
                </a:solidFill>
              </a:rPr>
              <a:t> for each diagnostic question. The teacher notes include a summary of research evidence, guidance for using the activity, expected answers and suggestions of how to respond to students’ misunderstandings.</a:t>
            </a:r>
          </a:p>
        </p:txBody>
      </p:sp>
      <p:sp>
        <p:nvSpPr>
          <p:cNvPr id="8" name="Text Placeholder 16"/>
          <p:cNvSpPr txBox="1">
            <a:spLocks/>
          </p:cNvSpPr>
          <p:nvPr/>
        </p:nvSpPr>
        <p:spPr>
          <a:xfrm>
            <a:off x="457200" y="863125"/>
            <a:ext cx="8285163" cy="19139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Use diagnostic questions to identify quickly where your students are in their conceptual progression, and what preconceptions and misunderstandings they may have. </a:t>
            </a:r>
          </a:p>
          <a:p>
            <a:pPr marL="285750" indent="-285750">
              <a:buFont typeface="Arial" panose="020B0604020202020204" pitchFamily="34" charset="0"/>
              <a:buChar char="•"/>
            </a:pPr>
            <a:r>
              <a:rPr lang="en-GB" sz="1600" dirty="0"/>
              <a:t>Then decide how to best focus and sequence your teaching. </a:t>
            </a:r>
          </a:p>
          <a:p>
            <a:pPr marL="285750" indent="-285750">
              <a:buFont typeface="Arial" panose="020B0604020202020204" pitchFamily="34" charset="0"/>
              <a:buChar char="•"/>
            </a:pPr>
            <a:r>
              <a:rPr lang="en-GB" sz="1600" dirty="0"/>
              <a:t>Use further diagnostic questions and response activities to move student</a:t>
            </a:r>
            <a:r>
              <a:rPr lang="en-GB" sz="1600" dirty="0">
                <a:solidFill>
                  <a:schemeClr val="tx1"/>
                </a:solidFill>
              </a:rPr>
              <a:t>s’</a:t>
            </a:r>
            <a:r>
              <a:rPr lang="en-GB" sz="1600" dirty="0"/>
              <a:t> understanding forwards.</a:t>
            </a:r>
          </a:p>
        </p:txBody>
      </p:sp>
    </p:spTree>
    <p:extLst>
      <p:ext uri="{BB962C8B-B14F-4D97-AF65-F5344CB8AC3E}">
        <p14:creationId xmlns:p14="http://schemas.microsoft.com/office/powerpoint/2010/main" val="22639745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Wet sand</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 Placeholder 16">
            <a:extLst>
              <a:ext uri="{FF2B5EF4-FFF2-40B4-BE49-F238E27FC236}">
                <a16:creationId xmlns:a16="http://schemas.microsoft.com/office/drawing/2014/main" id="{7E442550-0E55-45EA-9EE0-F78B6C05E457}"/>
              </a:ext>
            </a:extLst>
          </p:cNvPr>
          <p:cNvSpPr txBox="1">
            <a:spLocks/>
          </p:cNvSpPr>
          <p:nvPr/>
        </p:nvSpPr>
        <p:spPr>
          <a:xfrm>
            <a:off x="457200" y="864000"/>
            <a:ext cx="7427288" cy="964800"/>
          </a:xfrm>
          <a:prstGeom prst="rect">
            <a:avLst/>
          </a:prstGeom>
          <a:noFill/>
          <a:ln>
            <a:noFill/>
          </a:ln>
        </p:spPr>
        <p:txBody>
          <a:bodyPr vert="horz" lIns="91440" tIns="45720" rIns="91440" bIns="45720" rtlCol="0">
            <a:no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en-GB" dirty="0">
                <a:cs typeface="Arial" panose="020B0604020202020204" pitchFamily="34" charset="0"/>
              </a:rPr>
              <a:t>Later, David cycles into sand that pushes on his tyres with </a:t>
            </a:r>
            <a:r>
              <a:rPr lang="en-GB" b="1" dirty="0">
                <a:cs typeface="Arial" panose="020B0604020202020204" pitchFamily="34" charset="0"/>
              </a:rPr>
              <a:t>half the force</a:t>
            </a:r>
            <a:r>
              <a:rPr lang="en-GB" dirty="0">
                <a:cs typeface="Arial" panose="020B0604020202020204" pitchFamily="34" charset="0"/>
              </a:rPr>
              <a:t>. He is cycling at his original speed.</a:t>
            </a:r>
          </a:p>
          <a:p>
            <a:pPr marL="355600" indent="-355600">
              <a:spcAft>
                <a:spcPts val="1200"/>
              </a:spcAft>
            </a:pPr>
            <a:r>
              <a:rPr lang="en-GB" b="1" dirty="0">
                <a:cs typeface="Arial" panose="020B0604020202020204" pitchFamily="34" charset="0"/>
              </a:rPr>
              <a:t>2. </a:t>
            </a:r>
            <a:r>
              <a:rPr lang="en-GB" dirty="0">
                <a:cs typeface="Arial" panose="020B0604020202020204" pitchFamily="34" charset="0"/>
              </a:rPr>
              <a:t>	How long does it take for the sand to stop him now?</a:t>
            </a:r>
            <a:endParaRPr lang="en-GB" b="1" dirty="0">
              <a:effectLst/>
              <a:cs typeface="Calibri" panose="020F0502020204030204" pitchFamily="34" charset="0"/>
            </a:endParaRPr>
          </a:p>
        </p:txBody>
      </p:sp>
      <p:grpSp>
        <p:nvGrpSpPr>
          <p:cNvPr id="6" name="Group 5">
            <a:extLst>
              <a:ext uri="{FF2B5EF4-FFF2-40B4-BE49-F238E27FC236}">
                <a16:creationId xmlns:a16="http://schemas.microsoft.com/office/drawing/2014/main" id="{AD3EA9FA-69FB-4C00-95FA-F98BFFF65180}"/>
              </a:ext>
            </a:extLst>
          </p:cNvPr>
          <p:cNvGrpSpPr/>
          <p:nvPr/>
        </p:nvGrpSpPr>
        <p:grpSpPr>
          <a:xfrm>
            <a:off x="402385" y="3574076"/>
            <a:ext cx="8303467" cy="1859778"/>
            <a:chOff x="402385" y="3574076"/>
            <a:chExt cx="8303467" cy="1859778"/>
          </a:xfrm>
        </p:grpSpPr>
        <p:grpSp>
          <p:nvGrpSpPr>
            <p:cNvPr id="7" name="Group 6">
              <a:extLst>
                <a:ext uri="{FF2B5EF4-FFF2-40B4-BE49-F238E27FC236}">
                  <a16:creationId xmlns:a16="http://schemas.microsoft.com/office/drawing/2014/main" id="{60638D95-8A9D-47E3-8D55-ADD64C18E0F5}"/>
                </a:ext>
              </a:extLst>
            </p:cNvPr>
            <p:cNvGrpSpPr/>
            <p:nvPr/>
          </p:nvGrpSpPr>
          <p:grpSpPr>
            <a:xfrm>
              <a:off x="402385" y="3574076"/>
              <a:ext cx="8303467" cy="540142"/>
              <a:chOff x="402385" y="3574076"/>
              <a:chExt cx="8303467" cy="540142"/>
            </a:xfrm>
          </p:grpSpPr>
          <p:sp>
            <p:nvSpPr>
              <p:cNvPr id="17" name="Rectangle 16">
                <a:extLst>
                  <a:ext uri="{FF2B5EF4-FFF2-40B4-BE49-F238E27FC236}">
                    <a16:creationId xmlns:a16="http://schemas.microsoft.com/office/drawing/2014/main" id="{FEDB6BD5-E6CA-4FC8-BEBE-9C8F88D35138}"/>
                  </a:ext>
                </a:extLst>
              </p:cNvPr>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35268B82-0087-4097-A06E-0E75A7AC0A3A}"/>
                  </a:ext>
                </a:extLst>
              </p:cNvPr>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19" name="TextBox 18">
                <a:extLst>
                  <a:ext uri="{FF2B5EF4-FFF2-40B4-BE49-F238E27FC236}">
                    <a16:creationId xmlns:a16="http://schemas.microsoft.com/office/drawing/2014/main" id="{BEF08B21-AAB6-484B-812D-1895988DFF54}"/>
                  </a:ext>
                </a:extLst>
              </p:cNvPr>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Half as long.</a:t>
                </a:r>
              </a:p>
            </p:txBody>
          </p:sp>
        </p:grpSp>
        <p:grpSp>
          <p:nvGrpSpPr>
            <p:cNvPr id="8" name="Group 7">
              <a:extLst>
                <a:ext uri="{FF2B5EF4-FFF2-40B4-BE49-F238E27FC236}">
                  <a16:creationId xmlns:a16="http://schemas.microsoft.com/office/drawing/2014/main" id="{F30E1697-40D2-4380-A85A-316BEBD321A4}"/>
                </a:ext>
              </a:extLst>
            </p:cNvPr>
            <p:cNvGrpSpPr/>
            <p:nvPr/>
          </p:nvGrpSpPr>
          <p:grpSpPr>
            <a:xfrm>
              <a:off x="402385" y="4233894"/>
              <a:ext cx="8303467" cy="540142"/>
              <a:chOff x="402385" y="4233894"/>
              <a:chExt cx="8303467" cy="540142"/>
            </a:xfrm>
          </p:grpSpPr>
          <p:sp>
            <p:nvSpPr>
              <p:cNvPr id="14" name="Rectangle 13">
                <a:extLst>
                  <a:ext uri="{FF2B5EF4-FFF2-40B4-BE49-F238E27FC236}">
                    <a16:creationId xmlns:a16="http://schemas.microsoft.com/office/drawing/2014/main" id="{C1411175-F90A-46FE-84BE-5AE1F6161109}"/>
                  </a:ext>
                </a:extLst>
              </p:cNvPr>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2745594E-3DB6-421F-8C98-7DDF8186FF7B}"/>
                  </a:ext>
                </a:extLst>
              </p:cNvPr>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16" name="TextBox 15">
                <a:extLst>
                  <a:ext uri="{FF2B5EF4-FFF2-40B4-BE49-F238E27FC236}">
                    <a16:creationId xmlns:a16="http://schemas.microsoft.com/office/drawing/2014/main" id="{526EE1F5-A286-4C4E-AEBF-5AC50C602B0A}"/>
                  </a:ext>
                </a:extLst>
              </p:cNvPr>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same time.</a:t>
                </a:r>
              </a:p>
            </p:txBody>
          </p:sp>
        </p:grpSp>
        <p:grpSp>
          <p:nvGrpSpPr>
            <p:cNvPr id="9" name="Group 8">
              <a:extLst>
                <a:ext uri="{FF2B5EF4-FFF2-40B4-BE49-F238E27FC236}">
                  <a16:creationId xmlns:a16="http://schemas.microsoft.com/office/drawing/2014/main" id="{0DB83B4A-F7C9-4043-86AA-6B778CBC1F23}"/>
                </a:ext>
              </a:extLst>
            </p:cNvPr>
            <p:cNvGrpSpPr/>
            <p:nvPr/>
          </p:nvGrpSpPr>
          <p:grpSpPr>
            <a:xfrm>
              <a:off x="402385" y="4893712"/>
              <a:ext cx="8303467" cy="540142"/>
              <a:chOff x="402385" y="4893712"/>
              <a:chExt cx="8303467" cy="540142"/>
            </a:xfrm>
          </p:grpSpPr>
          <p:sp>
            <p:nvSpPr>
              <p:cNvPr id="10" name="Rectangle 9">
                <a:extLst>
                  <a:ext uri="{FF2B5EF4-FFF2-40B4-BE49-F238E27FC236}">
                    <a16:creationId xmlns:a16="http://schemas.microsoft.com/office/drawing/2014/main" id="{53D59D7A-EE3F-4D7F-931E-2EDAB8BEA461}"/>
                  </a:ext>
                </a:extLst>
              </p:cNvPr>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365B7BE7-457D-4BB8-86FE-A633D5854714}"/>
                  </a:ext>
                </a:extLst>
              </p:cNvPr>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13" name="TextBox 12">
                <a:extLst>
                  <a:ext uri="{FF2B5EF4-FFF2-40B4-BE49-F238E27FC236}">
                    <a16:creationId xmlns:a16="http://schemas.microsoft.com/office/drawing/2014/main" id="{B8D72303-ECED-469D-BF81-7C84AE9D6251}"/>
                  </a:ext>
                </a:extLst>
              </p:cNvPr>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longer.</a:t>
                </a:r>
              </a:p>
            </p:txBody>
          </p:sp>
        </p:grpSp>
      </p:grpSp>
      <p:pic>
        <p:nvPicPr>
          <p:cNvPr id="3" name="Picture 2">
            <a:extLst>
              <a:ext uri="{FF2B5EF4-FFF2-40B4-BE49-F238E27FC236}">
                <a16:creationId xmlns:a16="http://schemas.microsoft.com/office/drawing/2014/main" id="{F7DB858B-F342-40B9-9416-37EC91DAD42B}"/>
              </a:ext>
            </a:extLst>
          </p:cNvPr>
          <p:cNvPicPr>
            <a:picLocks noChangeAspect="1"/>
          </p:cNvPicPr>
          <p:nvPr/>
        </p:nvPicPr>
        <p:blipFill>
          <a:blip r:embed="rId4"/>
          <a:stretch>
            <a:fillRect/>
          </a:stretch>
        </p:blipFill>
        <p:spPr>
          <a:xfrm>
            <a:off x="2628118" y="1986397"/>
            <a:ext cx="3852000" cy="1532650"/>
          </a:xfrm>
          <a:prstGeom prst="rect">
            <a:avLst/>
          </a:prstGeom>
        </p:spPr>
      </p:pic>
      <p:sp>
        <p:nvSpPr>
          <p:cNvPr id="90" name="Rounded Rectangle 18">
            <a:hlinkClick r:id="rId5" action="ppaction://hlinksldjump"/>
            <a:extLst>
              <a:ext uri="{FF2B5EF4-FFF2-40B4-BE49-F238E27FC236}">
                <a16:creationId xmlns:a16="http://schemas.microsoft.com/office/drawing/2014/main" id="{B01C2EA9-B559-4143-9C71-28214F81B2A1}"/>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41017180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grpSp>
        <p:nvGrpSpPr>
          <p:cNvPr id="21" name="Group 20">
            <a:extLst>
              <a:ext uri="{FF2B5EF4-FFF2-40B4-BE49-F238E27FC236}">
                <a16:creationId xmlns:a16="http://schemas.microsoft.com/office/drawing/2014/main" id="{44AF9380-C8CA-4949-90F5-1DF849B07EC9}"/>
              </a:ext>
            </a:extLst>
          </p:cNvPr>
          <p:cNvGrpSpPr/>
          <p:nvPr/>
        </p:nvGrpSpPr>
        <p:grpSpPr>
          <a:xfrm>
            <a:off x="2499912" y="2818048"/>
            <a:ext cx="4362413" cy="892881"/>
            <a:chOff x="2372912" y="3097448"/>
            <a:chExt cx="4362413" cy="892881"/>
          </a:xfrm>
        </p:grpSpPr>
        <p:sp>
          <p:nvSpPr>
            <p:cNvPr id="20" name="Rectangle 19">
              <a:extLst>
                <a:ext uri="{FF2B5EF4-FFF2-40B4-BE49-F238E27FC236}">
                  <a16:creationId xmlns:a16="http://schemas.microsoft.com/office/drawing/2014/main" id="{0F78A7FE-25B8-4AAF-A9ED-7894188D91BF}"/>
                </a:ext>
              </a:extLst>
            </p:cNvPr>
            <p:cNvSpPr/>
            <p:nvPr/>
          </p:nvSpPr>
          <p:spPr>
            <a:xfrm>
              <a:off x="2372912" y="3097448"/>
              <a:ext cx="4362413" cy="892881"/>
            </a:xfrm>
            <a:prstGeom prst="rect">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a:extLst>
                <a:ext uri="{FF2B5EF4-FFF2-40B4-BE49-F238E27FC236}">
                  <a16:creationId xmlns:a16="http://schemas.microsoft.com/office/drawing/2014/main" id="{B0A5C94E-7C4E-4C3F-B80E-9066443B4F83}"/>
                </a:ext>
              </a:extLst>
            </p:cNvPr>
            <p:cNvGrpSpPr/>
            <p:nvPr/>
          </p:nvGrpSpPr>
          <p:grpSpPr>
            <a:xfrm>
              <a:off x="2372912" y="3110675"/>
              <a:ext cx="4362413" cy="861776"/>
              <a:chOff x="2445100" y="3171535"/>
              <a:chExt cx="4362413" cy="861776"/>
            </a:xfrm>
            <a:solidFill>
              <a:schemeClr val="bg1"/>
            </a:solidFill>
          </p:grpSpPr>
          <p:sp>
            <p:nvSpPr>
              <p:cNvPr id="5" name="Rectangle 4">
                <a:extLst>
                  <a:ext uri="{FF2B5EF4-FFF2-40B4-BE49-F238E27FC236}">
                    <a16:creationId xmlns:a16="http://schemas.microsoft.com/office/drawing/2014/main" id="{39979D16-3E37-447A-B5D7-D4D231AD6DD6}"/>
                  </a:ext>
                </a:extLst>
              </p:cNvPr>
              <p:cNvSpPr/>
              <p:nvPr/>
            </p:nvSpPr>
            <p:spPr>
              <a:xfrm>
                <a:off x="2445100" y="3417757"/>
                <a:ext cx="1125629" cy="369332"/>
              </a:xfrm>
              <a:prstGeom prst="rect">
                <a:avLst/>
              </a:prstGeom>
              <a:noFill/>
            </p:spPr>
            <p:txBody>
              <a:bodyPr wrap="none">
                <a:spAutoFit/>
              </a:bodyPr>
              <a:lstStyle/>
              <a:p>
                <a:r>
                  <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force =</a:t>
                </a:r>
                <a:endParaRPr lang="en-GB" dirty="0">
                  <a:solidFill>
                    <a:schemeClr val="tx2">
                      <a:lumMod val="50000"/>
                    </a:schemeClr>
                  </a:solidFill>
                </a:endParaRPr>
              </a:p>
            </p:txBody>
          </p:sp>
          <p:grpSp>
            <p:nvGrpSpPr>
              <p:cNvPr id="17" name="Group 16">
                <a:extLst>
                  <a:ext uri="{FF2B5EF4-FFF2-40B4-BE49-F238E27FC236}">
                    <a16:creationId xmlns:a16="http://schemas.microsoft.com/office/drawing/2014/main" id="{38FE18EC-AB8B-4E61-B2F5-1CA1264D2F82}"/>
                  </a:ext>
                </a:extLst>
              </p:cNvPr>
              <p:cNvGrpSpPr/>
              <p:nvPr/>
            </p:nvGrpSpPr>
            <p:grpSpPr>
              <a:xfrm>
                <a:off x="3623628" y="3171535"/>
                <a:ext cx="3183885" cy="861776"/>
                <a:chOff x="3623628" y="3171535"/>
                <a:chExt cx="3183885" cy="861776"/>
              </a:xfrm>
              <a:grpFill/>
            </p:grpSpPr>
            <p:grpSp>
              <p:nvGrpSpPr>
                <p:cNvPr id="8" name="Group 7">
                  <a:extLst>
                    <a:ext uri="{FF2B5EF4-FFF2-40B4-BE49-F238E27FC236}">
                      <a16:creationId xmlns:a16="http://schemas.microsoft.com/office/drawing/2014/main" id="{483029E3-54CD-42BE-86FE-654F42777114}"/>
                    </a:ext>
                  </a:extLst>
                </p:cNvPr>
                <p:cNvGrpSpPr/>
                <p:nvPr/>
              </p:nvGrpSpPr>
              <p:grpSpPr>
                <a:xfrm>
                  <a:off x="3623628" y="3171535"/>
                  <a:ext cx="3183885" cy="861776"/>
                  <a:chOff x="3602357" y="3171535"/>
                  <a:chExt cx="3183885" cy="861776"/>
                </a:xfrm>
                <a:grpFill/>
              </p:grpSpPr>
              <p:sp>
                <p:nvSpPr>
                  <p:cNvPr id="50" name="Rectangle 49">
                    <a:extLst>
                      <a:ext uri="{FF2B5EF4-FFF2-40B4-BE49-F238E27FC236}">
                        <a16:creationId xmlns:a16="http://schemas.microsoft.com/office/drawing/2014/main" id="{0400C60B-6A00-426A-B0B7-38779B15239D}"/>
                      </a:ext>
                    </a:extLst>
                  </p:cNvPr>
                  <p:cNvSpPr/>
                  <p:nvPr/>
                </p:nvSpPr>
                <p:spPr>
                  <a:xfrm>
                    <a:off x="3602357" y="3171535"/>
                    <a:ext cx="3096000" cy="369332"/>
                  </a:xfrm>
                  <a:prstGeom prst="rect">
                    <a:avLst/>
                  </a:prstGeom>
                  <a:noFill/>
                </p:spPr>
                <p:txBody>
                  <a:bodyPr wrap="square">
                    <a:spAutoFit/>
                  </a:bodyPr>
                  <a:lstStyle/>
                  <a:p>
                    <a:pPr lvl="0" algn="ctr">
                      <a:defRPr/>
                    </a:pPr>
                    <a:r>
                      <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change in momentum</a:t>
                    </a:r>
                  </a:p>
                </p:txBody>
              </p:sp>
              <p:sp>
                <p:nvSpPr>
                  <p:cNvPr id="6" name="Rectangle 5">
                    <a:extLst>
                      <a:ext uri="{FF2B5EF4-FFF2-40B4-BE49-F238E27FC236}">
                        <a16:creationId xmlns:a16="http://schemas.microsoft.com/office/drawing/2014/main" id="{470868F4-15FC-4ABA-905A-DECF26ECC616}"/>
                      </a:ext>
                    </a:extLst>
                  </p:cNvPr>
                  <p:cNvSpPr/>
                  <p:nvPr/>
                </p:nvSpPr>
                <p:spPr>
                  <a:xfrm>
                    <a:off x="3602357" y="3663979"/>
                    <a:ext cx="3183885" cy="369332"/>
                  </a:xfrm>
                  <a:prstGeom prst="rect">
                    <a:avLst/>
                  </a:prstGeom>
                  <a:noFill/>
                </p:spPr>
                <p:txBody>
                  <a:bodyPr wrap="none">
                    <a:spAutoFit/>
                  </a:bodyPr>
                  <a:lstStyle/>
                  <a:p>
                    <a:r>
                      <a:rPr lang="en-US" b="1" dirty="0">
                        <a:solidFill>
                          <a:schemeClr val="tx2">
                            <a:lumMod val="50000"/>
                          </a:schemeClr>
                        </a:solidFill>
                        <a:latin typeface="Verdana" panose="020B0604030504040204" pitchFamily="34" charset="0"/>
                        <a:ea typeface="Verdana" panose="020B0604030504040204" pitchFamily="34" charset="0"/>
                      </a:rPr>
                      <a:t>time the force is acting</a:t>
                    </a:r>
                    <a:endParaRPr lang="en-GB" dirty="0">
                      <a:solidFill>
                        <a:schemeClr val="tx2">
                          <a:lumMod val="50000"/>
                        </a:schemeClr>
                      </a:solidFill>
                    </a:endParaRPr>
                  </a:p>
                </p:txBody>
              </p:sp>
            </p:grpSp>
            <p:cxnSp>
              <p:nvCxnSpPr>
                <p:cNvPr id="16" name="Straight Connector 15">
                  <a:extLst>
                    <a:ext uri="{FF2B5EF4-FFF2-40B4-BE49-F238E27FC236}">
                      <a16:creationId xmlns:a16="http://schemas.microsoft.com/office/drawing/2014/main" id="{448E4BF9-1F91-41E2-8EEB-05F137D86CC6}"/>
                    </a:ext>
                  </a:extLst>
                </p:cNvPr>
                <p:cNvCxnSpPr/>
                <p:nvPr/>
              </p:nvCxnSpPr>
              <p:spPr>
                <a:xfrm>
                  <a:off x="3623628" y="3606800"/>
                  <a:ext cx="3096000" cy="0"/>
                </a:xfrm>
                <a:prstGeom prst="line">
                  <a:avLst/>
                </a:prstGeom>
                <a:grpFill/>
                <a:ln w="2540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grpSp>
      </p:grpSp>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Follow through</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1085554"/>
          </a:xfrm>
          <a:prstGeom prst="rect">
            <a:avLst/>
          </a:prstGeom>
        </p:spPr>
        <p:txBody>
          <a:bodyPr vert="horz" lIns="91440" tIns="45720" rIns="91440" bIns="45720" rtlCol="0">
            <a:sp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spcBef>
                <a:spcPts val="0"/>
              </a:spcBef>
              <a:spcAft>
                <a:spcPts val="60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force acting on an object </a:t>
            </a:r>
            <a:r>
              <a:rPr lang="en-US" dirty="0"/>
              <a:t>can </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cause a change in its momentum.</a:t>
            </a:r>
          </a:p>
          <a:p>
            <a:pPr marL="285750" marR="0" lvl="0" indent="-285750" algn="l" defTabSz="914400" rtl="0" eaLnBrk="1" fontAlgn="auto" latinLnBrk="0" hangingPunct="1">
              <a:spcBef>
                <a:spcPts val="0"/>
              </a:spcBef>
              <a:buClrTx/>
              <a:buSzTx/>
              <a:buFont typeface="Arial" panose="020B0604020202020204" pitchFamily="34" charset="0"/>
              <a:buChar char="•"/>
              <a:tabLst/>
              <a:defRPr/>
            </a:pPr>
            <a:r>
              <a:rPr lang="en-US" dirty="0"/>
              <a:t>The bigger the force, the bigger the change.</a:t>
            </a:r>
          </a:p>
          <a:p>
            <a:pPr marL="285750" marR="0" lvl="0" indent="-285750" algn="l" defTabSz="914400" rtl="0" eaLnBrk="1" fontAlgn="auto" latinLnBrk="0" hangingPunct="1">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The longer the force is acting, the bigger the change.</a:t>
            </a:r>
          </a:p>
        </p:txBody>
      </p:sp>
      <p:sp>
        <p:nvSpPr>
          <p:cNvPr id="2" name="Rectangle 1">
            <a:extLst>
              <a:ext uri="{FF2B5EF4-FFF2-40B4-BE49-F238E27FC236}">
                <a16:creationId xmlns:a16="http://schemas.microsoft.com/office/drawing/2014/main" id="{230949FB-E925-4760-B6F3-3F48A1E1E19B}"/>
              </a:ext>
            </a:extLst>
          </p:cNvPr>
          <p:cNvSpPr/>
          <p:nvPr/>
        </p:nvSpPr>
        <p:spPr>
          <a:xfrm>
            <a:off x="457201" y="2178359"/>
            <a:ext cx="8285162" cy="369332"/>
          </a:xfrm>
          <a:prstGeom prst="rect">
            <a:avLst/>
          </a:prstGeom>
        </p:spPr>
        <p:txBody>
          <a:bodyPr wrap="square">
            <a:spAutoFit/>
          </a:bodyPr>
          <a:lstStyle/>
          <a:p>
            <a:pPr lvl="0" algn="ctr">
              <a:defRPr/>
            </a:pPr>
            <a:r>
              <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change in momentum = force x </a:t>
            </a:r>
            <a:r>
              <a:rPr lang="en-US" b="1" dirty="0">
                <a:solidFill>
                  <a:schemeClr val="tx2">
                    <a:lumMod val="50000"/>
                  </a:schemeClr>
                </a:solidFill>
                <a:latin typeface="Verdana" panose="020B0604030504040204" pitchFamily="34" charset="0"/>
                <a:ea typeface="Verdana" panose="020B0604030504040204" pitchFamily="34" charset="0"/>
              </a:rPr>
              <a:t>time the force is acting</a:t>
            </a:r>
            <a:endPar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8" name="Rectangle 47">
            <a:extLst>
              <a:ext uri="{FF2B5EF4-FFF2-40B4-BE49-F238E27FC236}">
                <a16:creationId xmlns:a16="http://schemas.microsoft.com/office/drawing/2014/main" id="{23456993-E109-4779-8DD0-01770AC661F3}"/>
              </a:ext>
            </a:extLst>
          </p:cNvPr>
          <p:cNvSpPr/>
          <p:nvPr/>
        </p:nvSpPr>
        <p:spPr>
          <a:xfrm>
            <a:off x="457201" y="2795369"/>
            <a:ext cx="8285162" cy="307777"/>
          </a:xfrm>
          <a:prstGeom prst="rect">
            <a:avLst/>
          </a:prstGeom>
        </p:spPr>
        <p:txBody>
          <a:bodyPr wrap="square">
            <a:spAutoFit/>
          </a:bodyPr>
          <a:lstStyle/>
          <a:p>
            <a:pPr lvl="0">
              <a:defRPr/>
            </a:pPr>
            <a:r>
              <a:rPr lang="en-US" sz="14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Usually written as:</a:t>
            </a:r>
          </a:p>
        </p:txBody>
      </p:sp>
      <p:grpSp>
        <p:nvGrpSpPr>
          <p:cNvPr id="27" name="Group 26">
            <a:extLst>
              <a:ext uri="{FF2B5EF4-FFF2-40B4-BE49-F238E27FC236}">
                <a16:creationId xmlns:a16="http://schemas.microsoft.com/office/drawing/2014/main" id="{8B5777B2-8F29-4596-97C4-B4745B9DD87F}"/>
              </a:ext>
            </a:extLst>
          </p:cNvPr>
          <p:cNvGrpSpPr/>
          <p:nvPr/>
        </p:nvGrpSpPr>
        <p:grpSpPr>
          <a:xfrm>
            <a:off x="1267598" y="4153673"/>
            <a:ext cx="6827040" cy="1476000"/>
            <a:chOff x="1817348" y="4083854"/>
            <a:chExt cx="6827040" cy="1476000"/>
          </a:xfrm>
        </p:grpSpPr>
        <p:grpSp>
          <p:nvGrpSpPr>
            <p:cNvPr id="55" name="Group 54">
              <a:extLst>
                <a:ext uri="{FF2B5EF4-FFF2-40B4-BE49-F238E27FC236}">
                  <a16:creationId xmlns:a16="http://schemas.microsoft.com/office/drawing/2014/main" id="{2D564A18-617F-423A-BC17-8367F0D3EB3A}"/>
                </a:ext>
              </a:extLst>
            </p:cNvPr>
            <p:cNvGrpSpPr/>
            <p:nvPr/>
          </p:nvGrpSpPr>
          <p:grpSpPr>
            <a:xfrm>
              <a:off x="1817348" y="4390966"/>
              <a:ext cx="1365127" cy="861776"/>
              <a:chOff x="2978500" y="3171535"/>
              <a:chExt cx="1365127" cy="861776"/>
            </a:xfrm>
          </p:grpSpPr>
          <p:sp>
            <p:nvSpPr>
              <p:cNvPr id="56" name="Rectangle 55">
                <a:extLst>
                  <a:ext uri="{FF2B5EF4-FFF2-40B4-BE49-F238E27FC236}">
                    <a16:creationId xmlns:a16="http://schemas.microsoft.com/office/drawing/2014/main" id="{4B01E4DF-CB0A-49FB-ADCA-CF6CC138C6DD}"/>
                  </a:ext>
                </a:extLst>
              </p:cNvPr>
              <p:cNvSpPr/>
              <p:nvPr/>
            </p:nvSpPr>
            <p:spPr>
              <a:xfrm>
                <a:off x="2978500" y="3417757"/>
                <a:ext cx="614271" cy="369332"/>
              </a:xfrm>
              <a:prstGeom prst="rect">
                <a:avLst/>
              </a:prstGeom>
            </p:spPr>
            <p:txBody>
              <a:bodyPr wrap="none">
                <a:spAutoFit/>
              </a:bodyPr>
              <a:lstStyle/>
              <a:p>
                <a:r>
                  <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 =</a:t>
                </a:r>
                <a:endParaRPr lang="en-GB" dirty="0">
                  <a:solidFill>
                    <a:schemeClr val="tx2">
                      <a:lumMod val="50000"/>
                    </a:schemeClr>
                  </a:solidFill>
                </a:endParaRPr>
              </a:p>
            </p:txBody>
          </p:sp>
          <p:grpSp>
            <p:nvGrpSpPr>
              <p:cNvPr id="57" name="Group 56">
                <a:extLst>
                  <a:ext uri="{FF2B5EF4-FFF2-40B4-BE49-F238E27FC236}">
                    <a16:creationId xmlns:a16="http://schemas.microsoft.com/office/drawing/2014/main" id="{A713E5E0-9BAC-4793-B6A7-DB3843C0614A}"/>
                  </a:ext>
                </a:extLst>
              </p:cNvPr>
              <p:cNvGrpSpPr/>
              <p:nvPr/>
            </p:nvGrpSpPr>
            <p:grpSpPr>
              <a:xfrm>
                <a:off x="3623627" y="3171535"/>
                <a:ext cx="720000" cy="861776"/>
                <a:chOff x="3623627" y="3171535"/>
                <a:chExt cx="720000" cy="861776"/>
              </a:xfrm>
            </p:grpSpPr>
            <p:grpSp>
              <p:nvGrpSpPr>
                <p:cNvPr id="58" name="Group 57">
                  <a:extLst>
                    <a:ext uri="{FF2B5EF4-FFF2-40B4-BE49-F238E27FC236}">
                      <a16:creationId xmlns:a16="http://schemas.microsoft.com/office/drawing/2014/main" id="{1D0A0452-ED50-4E27-88EA-E82C4C120DA7}"/>
                    </a:ext>
                  </a:extLst>
                </p:cNvPr>
                <p:cNvGrpSpPr/>
                <p:nvPr/>
              </p:nvGrpSpPr>
              <p:grpSpPr>
                <a:xfrm>
                  <a:off x="3623627" y="3171535"/>
                  <a:ext cx="720000" cy="861776"/>
                  <a:chOff x="3602356" y="3171535"/>
                  <a:chExt cx="720000" cy="861776"/>
                </a:xfrm>
              </p:grpSpPr>
              <p:sp>
                <p:nvSpPr>
                  <p:cNvPr id="60" name="Rectangle 59">
                    <a:extLst>
                      <a:ext uri="{FF2B5EF4-FFF2-40B4-BE49-F238E27FC236}">
                        <a16:creationId xmlns:a16="http://schemas.microsoft.com/office/drawing/2014/main" id="{EA9845C8-B614-4FB7-8770-DD7723AB25F5}"/>
                      </a:ext>
                    </a:extLst>
                  </p:cNvPr>
                  <p:cNvSpPr/>
                  <p:nvPr/>
                </p:nvSpPr>
                <p:spPr>
                  <a:xfrm>
                    <a:off x="3602356" y="3171535"/>
                    <a:ext cx="720000" cy="369332"/>
                  </a:xfrm>
                  <a:prstGeom prst="rect">
                    <a:avLst/>
                  </a:prstGeom>
                </p:spPr>
                <p:txBody>
                  <a:bodyPr wrap="square">
                    <a:spAutoFit/>
                  </a:bodyPr>
                  <a:lstStyle/>
                  <a:p>
                    <a:pPr lvl="0" algn="ctr">
                      <a:defRPr/>
                    </a:pPr>
                    <a:r>
                      <a:rPr lang="el-GR"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Δ</a:t>
                    </a:r>
                    <a:r>
                      <a:rPr lang="en-GB"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t>
                    </a:r>
                    <a:endPar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61" name="Rectangle 60">
                    <a:extLst>
                      <a:ext uri="{FF2B5EF4-FFF2-40B4-BE49-F238E27FC236}">
                        <a16:creationId xmlns:a16="http://schemas.microsoft.com/office/drawing/2014/main" id="{283ED907-B817-4875-A74B-9A48D900A3BD}"/>
                      </a:ext>
                    </a:extLst>
                  </p:cNvPr>
                  <p:cNvSpPr/>
                  <p:nvPr/>
                </p:nvSpPr>
                <p:spPr>
                  <a:xfrm>
                    <a:off x="3724150" y="3663979"/>
                    <a:ext cx="476412" cy="369332"/>
                  </a:xfrm>
                  <a:prstGeom prst="rect">
                    <a:avLst/>
                  </a:prstGeom>
                </p:spPr>
                <p:txBody>
                  <a:bodyPr wrap="none">
                    <a:spAutoFit/>
                  </a:bodyPr>
                  <a:lstStyle/>
                  <a:p>
                    <a:pPr algn="ctr"/>
                    <a:r>
                      <a:rPr lang="el-GR" b="1" dirty="0">
                        <a:solidFill>
                          <a:schemeClr val="tx2">
                            <a:lumMod val="50000"/>
                          </a:schemeClr>
                        </a:solidFill>
                        <a:latin typeface="Verdana" panose="020B0604030504040204" pitchFamily="34" charset="0"/>
                        <a:ea typeface="Verdana" panose="020B0604030504040204" pitchFamily="34" charset="0"/>
                      </a:rPr>
                      <a:t>Δ</a:t>
                    </a:r>
                    <a:r>
                      <a:rPr lang="en-GB" b="1" dirty="0">
                        <a:solidFill>
                          <a:schemeClr val="tx2">
                            <a:lumMod val="50000"/>
                          </a:schemeClr>
                        </a:solidFill>
                        <a:latin typeface="Verdana" panose="020B0604030504040204" pitchFamily="34" charset="0"/>
                        <a:ea typeface="Verdana" panose="020B0604030504040204" pitchFamily="34" charset="0"/>
                      </a:rPr>
                      <a:t>t</a:t>
                    </a:r>
                    <a:endParaRPr lang="en-GB" dirty="0">
                      <a:solidFill>
                        <a:schemeClr val="tx2">
                          <a:lumMod val="50000"/>
                        </a:schemeClr>
                      </a:solidFill>
                    </a:endParaRPr>
                  </a:p>
                </p:txBody>
              </p:sp>
            </p:grpSp>
            <p:cxnSp>
              <p:nvCxnSpPr>
                <p:cNvPr id="59" name="Straight Connector 58">
                  <a:extLst>
                    <a:ext uri="{FF2B5EF4-FFF2-40B4-BE49-F238E27FC236}">
                      <a16:creationId xmlns:a16="http://schemas.microsoft.com/office/drawing/2014/main" id="{B764C90B-839D-4693-95E4-EB61C4529D6C}"/>
                    </a:ext>
                  </a:extLst>
                </p:cNvPr>
                <p:cNvCxnSpPr/>
                <p:nvPr/>
              </p:nvCxnSpPr>
              <p:spPr>
                <a:xfrm>
                  <a:off x="3623627" y="3606800"/>
                  <a:ext cx="720000" cy="0"/>
                </a:xfrm>
                <a:prstGeom prst="line">
                  <a:avLst/>
                </a:prstGeom>
                <a:ln w="2540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grpSp>
        <p:cxnSp>
          <p:nvCxnSpPr>
            <p:cNvPr id="24" name="Straight Connector 23">
              <a:extLst>
                <a:ext uri="{FF2B5EF4-FFF2-40B4-BE49-F238E27FC236}">
                  <a16:creationId xmlns:a16="http://schemas.microsoft.com/office/drawing/2014/main" id="{FA1DC3D5-17BE-46C2-899F-7BAB807A795A}"/>
                </a:ext>
              </a:extLst>
            </p:cNvPr>
            <p:cNvCxnSpPr/>
            <p:nvPr/>
          </p:nvCxnSpPr>
          <p:spPr>
            <a:xfrm flipH="1">
              <a:off x="3891094" y="4083854"/>
              <a:ext cx="0" cy="147600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E7BB33E-D0A4-4DF8-B386-DCDD94A17123}"/>
                </a:ext>
              </a:extLst>
            </p:cNvPr>
            <p:cNvSpPr txBox="1"/>
            <p:nvPr/>
          </p:nvSpPr>
          <p:spPr>
            <a:xfrm>
              <a:off x="4091713" y="4144746"/>
              <a:ext cx="4552675" cy="1341521"/>
            </a:xfrm>
            <a:prstGeom prst="rect">
              <a:avLst/>
            </a:prstGeom>
            <a:noFill/>
          </p:spPr>
          <p:txBody>
            <a:bodyPr wrap="square" rtlCol="0">
              <a:spAutoFit/>
            </a:bodyPr>
            <a:lstStyle/>
            <a:p>
              <a:pPr>
                <a:lnSpc>
                  <a:spcPct val="114000"/>
                </a:lnSpc>
                <a:spcAft>
                  <a:spcPts val="600"/>
                </a:spcAft>
              </a:pPr>
              <a:r>
                <a:rPr lang="en-GB" sz="1600" dirty="0">
                  <a:latin typeface="Verdana" panose="020B0604030504040204" pitchFamily="34" charset="0"/>
                  <a:ea typeface="Verdana" panose="020B0604030504040204" pitchFamily="34" charset="0"/>
                </a:rPr>
                <a:t>Force, </a:t>
              </a:r>
              <a:r>
                <a:rPr lang="en-GB" sz="1600" i="1" dirty="0">
                  <a:latin typeface="Verdana" panose="020B0604030504040204" pitchFamily="34" charset="0"/>
                  <a:ea typeface="Verdana" panose="020B0604030504040204" pitchFamily="34" charset="0"/>
                </a:rPr>
                <a:t>F</a:t>
              </a:r>
              <a:r>
                <a:rPr lang="en-GB" sz="1600" dirty="0">
                  <a:latin typeface="Verdana" panose="020B0604030504040204" pitchFamily="34" charset="0"/>
                  <a:ea typeface="Verdana" panose="020B0604030504040204" pitchFamily="34" charset="0"/>
                </a:rPr>
                <a:t>, in Newton (N).</a:t>
              </a:r>
            </a:p>
            <a:p>
              <a:pPr>
                <a:lnSpc>
                  <a:spcPct val="114000"/>
                </a:lnSpc>
                <a:spcAft>
                  <a:spcPts val="600"/>
                </a:spcAft>
              </a:pPr>
              <a:r>
                <a:rPr lang="en-GB" sz="1600" dirty="0">
                  <a:latin typeface="Verdana" panose="020B0604030504040204" pitchFamily="34" charset="0"/>
                  <a:ea typeface="Verdana" panose="020B0604030504040204" pitchFamily="34" charset="0"/>
                </a:rPr>
                <a:t>Change in momentum, </a:t>
              </a:r>
              <a:r>
                <a:rPr lang="el-GR" sz="1600" i="1" dirty="0">
                  <a:latin typeface="Verdana" panose="020B0604030504040204" pitchFamily="34" charset="0"/>
                  <a:ea typeface="Verdana" panose="020B0604030504040204" pitchFamily="34" charset="0"/>
                </a:rPr>
                <a:t>Δ</a:t>
              </a:r>
              <a:r>
                <a:rPr lang="en-GB" sz="1600" i="1" dirty="0">
                  <a:latin typeface="Verdana" panose="020B0604030504040204" pitchFamily="34" charset="0"/>
                  <a:ea typeface="Verdana" panose="020B0604030504040204" pitchFamily="34" charset="0"/>
                </a:rPr>
                <a:t>p</a:t>
              </a:r>
              <a:r>
                <a:rPr lang="en-GB" sz="1600" dirty="0">
                  <a:latin typeface="Verdana" panose="020B0604030504040204" pitchFamily="34" charset="0"/>
                  <a:ea typeface="Verdana" panose="020B0604030504040204" pitchFamily="34" charset="0"/>
                </a:rPr>
                <a:t>, in kilogram metres per second (kg m/s).</a:t>
              </a:r>
            </a:p>
            <a:p>
              <a:pPr>
                <a:lnSpc>
                  <a:spcPct val="114000"/>
                </a:lnSpc>
                <a:spcAft>
                  <a:spcPts val="600"/>
                </a:spcAft>
              </a:pPr>
              <a:r>
                <a:rPr lang="en-GB" sz="1600" dirty="0">
                  <a:latin typeface="Verdana" panose="020B0604030504040204" pitchFamily="34" charset="0"/>
                  <a:ea typeface="Verdana" panose="020B0604030504040204" pitchFamily="34" charset="0"/>
                </a:rPr>
                <a:t>Time the force is acting, </a:t>
              </a:r>
              <a:r>
                <a:rPr lang="el-GR" sz="1600" i="1" dirty="0">
                  <a:latin typeface="Verdana" panose="020B0604030504040204" pitchFamily="34" charset="0"/>
                  <a:ea typeface="Verdana" panose="020B0604030504040204" pitchFamily="34" charset="0"/>
                </a:rPr>
                <a:t>Δ</a:t>
              </a:r>
              <a:r>
                <a:rPr lang="en-GB" sz="1600" i="1" dirty="0">
                  <a:latin typeface="Verdana" panose="020B0604030504040204" pitchFamily="34" charset="0"/>
                  <a:ea typeface="Verdana" panose="020B0604030504040204" pitchFamily="34" charset="0"/>
                </a:rPr>
                <a:t>t</a:t>
              </a:r>
              <a:r>
                <a:rPr lang="en-GB" sz="1600" dirty="0">
                  <a:latin typeface="Verdana" panose="020B0604030504040204" pitchFamily="34" charset="0"/>
                  <a:ea typeface="Verdana" panose="020B0604030504040204" pitchFamily="34" charset="0"/>
                </a:rPr>
                <a:t>, in second (s).</a:t>
              </a:r>
            </a:p>
          </p:txBody>
        </p:sp>
      </p:grpSp>
      <p:sp>
        <p:nvSpPr>
          <p:cNvPr id="3" name="Rectangle 2">
            <a:extLst>
              <a:ext uri="{FF2B5EF4-FFF2-40B4-BE49-F238E27FC236}">
                <a16:creationId xmlns:a16="http://schemas.microsoft.com/office/drawing/2014/main" id="{B8A88CBD-99EE-4C8B-89B2-F7EA7D89C1F8}"/>
              </a:ext>
            </a:extLst>
          </p:cNvPr>
          <p:cNvSpPr/>
          <p:nvPr/>
        </p:nvSpPr>
        <p:spPr>
          <a:xfrm>
            <a:off x="457199" y="5836622"/>
            <a:ext cx="7905749" cy="315407"/>
          </a:xfrm>
          <a:prstGeom prst="rect">
            <a:avLst/>
          </a:prstGeom>
        </p:spPr>
        <p:txBody>
          <a:bodyPr wrap="square">
            <a:spAutoFit/>
          </a:bodyPr>
          <a:lstStyle/>
          <a:p>
            <a:pPr>
              <a:lnSpc>
                <a:spcPct val="115000"/>
              </a:lnSpc>
              <a:spcBef>
                <a:spcPts val="1800"/>
              </a:spcBef>
              <a:spcAft>
                <a:spcPts val="300"/>
              </a:spcAft>
            </a:pPr>
            <a:r>
              <a:rPr lang="en-US" sz="1400" i="1" dirty="0">
                <a:latin typeface="Verdana" panose="020B0604030504040204" pitchFamily="34" charset="0"/>
                <a:ea typeface="Verdana" panose="020B0604030504040204" pitchFamily="34" charset="0"/>
                <a:cs typeface="Arial" panose="020B0604020202020204" pitchFamily="34" charset="0"/>
              </a:rPr>
              <a:t>Force and change in momentum are vectors, both in the same direction.</a:t>
            </a:r>
            <a:endParaRPr lang="en-GB" sz="1400" dirty="0">
              <a:latin typeface="Verdana" panose="020B060403050404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3427492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Follow through</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lvl="0" indent="-355600">
              <a:defRPr/>
            </a:pPr>
            <a:r>
              <a:rPr lang="en-US" b="1" dirty="0"/>
              <a:t>1.</a:t>
            </a:r>
            <a:r>
              <a:rPr lang="en-US" dirty="0"/>
              <a:t>	</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By </a:t>
            </a:r>
            <a:r>
              <a:rPr kumimoji="0" lang="en-US" sz="1800" b="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following through</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the red ball is in contact with the racket two times longer than the green ball</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The force on each is the same. </a:t>
            </a:r>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1"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2"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less than the change in momentum of the green ball.</a:t>
            </a:r>
          </a:p>
        </p:txBody>
      </p:sp>
      <p:sp>
        <p:nvSpPr>
          <p:cNvPr id="26" name="TextBox 25"/>
          <p:cNvSpPr txBox="1"/>
          <p:nvPr/>
        </p:nvSpPr>
        <p:spPr>
          <a:xfrm>
            <a:off x="457201"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2"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same as the change in momentum of the green ball.</a:t>
            </a:r>
          </a:p>
        </p:txBody>
      </p:sp>
      <p:sp>
        <p:nvSpPr>
          <p:cNvPr id="28" name="TextBox 27"/>
          <p:cNvSpPr txBox="1"/>
          <p:nvPr/>
        </p:nvSpPr>
        <p:spPr>
          <a:xfrm>
            <a:off x="457201"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2"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more than the change in momentum of the green ball.</a:t>
            </a:r>
          </a:p>
        </p:txBody>
      </p:sp>
      <p:sp>
        <p:nvSpPr>
          <p:cNvPr id="4" name="Rectangle 3"/>
          <p:cNvSpPr/>
          <p:nvPr/>
        </p:nvSpPr>
        <p:spPr>
          <a:xfrm>
            <a:off x="457199" y="3094045"/>
            <a:ext cx="8248651" cy="369332"/>
          </a:xfrm>
          <a:prstGeom prst="rect">
            <a:avLst/>
          </a:prstGeom>
        </p:spPr>
        <p:txBody>
          <a:bodyPr wrap="square">
            <a:spAutoFit/>
          </a:bodyPr>
          <a:lstStyle/>
          <a:p>
            <a:pPr marL="355600" indent="-355600"/>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is the change of momentum of the red ball?</a:t>
            </a:r>
            <a:endParaRPr lang="en-GB" dirty="0">
              <a:solidFill>
                <a:schemeClr val="tx2">
                  <a:lumMod val="50000"/>
                </a:schemeClr>
              </a:solidFill>
            </a:endParaRPr>
          </a:p>
        </p:txBody>
      </p:sp>
      <p:grpSp>
        <p:nvGrpSpPr>
          <p:cNvPr id="233" name="Group 232">
            <a:extLst>
              <a:ext uri="{FF2B5EF4-FFF2-40B4-BE49-F238E27FC236}">
                <a16:creationId xmlns:a16="http://schemas.microsoft.com/office/drawing/2014/main" id="{E50A2DD8-3FC6-4372-BECE-B29ADB1E1BB2}"/>
              </a:ext>
            </a:extLst>
          </p:cNvPr>
          <p:cNvGrpSpPr/>
          <p:nvPr/>
        </p:nvGrpSpPr>
        <p:grpSpPr>
          <a:xfrm>
            <a:off x="1037201" y="1448801"/>
            <a:ext cx="3101858" cy="1603741"/>
            <a:chOff x="1037201" y="1448801"/>
            <a:chExt cx="3101858" cy="1603741"/>
          </a:xfrm>
        </p:grpSpPr>
        <p:grpSp>
          <p:nvGrpSpPr>
            <p:cNvPr id="14" name="Group 13">
              <a:extLst>
                <a:ext uri="{FF2B5EF4-FFF2-40B4-BE49-F238E27FC236}">
                  <a16:creationId xmlns:a16="http://schemas.microsoft.com/office/drawing/2014/main" id="{1997E0A0-4B1E-428C-BC51-9A037499E494}"/>
                </a:ext>
              </a:extLst>
            </p:cNvPr>
            <p:cNvGrpSpPr/>
            <p:nvPr/>
          </p:nvGrpSpPr>
          <p:grpSpPr>
            <a:xfrm>
              <a:off x="1348790" y="1448801"/>
              <a:ext cx="2790269" cy="1603741"/>
              <a:chOff x="1131052" y="1474749"/>
              <a:chExt cx="2790269" cy="1603741"/>
            </a:xfrm>
          </p:grpSpPr>
          <p:grpSp>
            <p:nvGrpSpPr>
              <p:cNvPr id="2" name="Group 1">
                <a:extLst>
                  <a:ext uri="{FF2B5EF4-FFF2-40B4-BE49-F238E27FC236}">
                    <a16:creationId xmlns:a16="http://schemas.microsoft.com/office/drawing/2014/main" id="{66741BDC-BF28-41E1-ADD9-97A225607813}"/>
                  </a:ext>
                </a:extLst>
              </p:cNvPr>
              <p:cNvGrpSpPr/>
              <p:nvPr/>
            </p:nvGrpSpPr>
            <p:grpSpPr>
              <a:xfrm>
                <a:off x="2670494" y="1791870"/>
                <a:ext cx="1250827" cy="861776"/>
                <a:chOff x="1381898" y="4460785"/>
                <a:chExt cx="1250827" cy="861776"/>
              </a:xfrm>
            </p:grpSpPr>
            <p:sp>
              <p:nvSpPr>
                <p:cNvPr id="23" name="Rectangle 22">
                  <a:extLst>
                    <a:ext uri="{FF2B5EF4-FFF2-40B4-BE49-F238E27FC236}">
                      <a16:creationId xmlns:a16="http://schemas.microsoft.com/office/drawing/2014/main" id="{7F8F8DDC-422D-4A45-BB20-1A327D4252EE}"/>
                    </a:ext>
                  </a:extLst>
                </p:cNvPr>
                <p:cNvSpPr/>
                <p:nvPr/>
              </p:nvSpPr>
              <p:spPr>
                <a:xfrm>
                  <a:off x="1381898" y="4707007"/>
                  <a:ext cx="588623" cy="369332"/>
                </a:xfrm>
                <a:prstGeom prst="rect">
                  <a:avLst/>
                </a:prstGeom>
              </p:spPr>
              <p:txBody>
                <a:bodyPr wrap="none">
                  <a:spAutoFit/>
                </a:bodyPr>
                <a:lstStyle/>
                <a:p>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 =</a:t>
                  </a:r>
                  <a:endParaRPr lang="en-GB" dirty="0">
                    <a:solidFill>
                      <a:schemeClr val="tx2">
                        <a:lumMod val="50000"/>
                      </a:schemeClr>
                    </a:solidFill>
                  </a:endParaRPr>
                </a:p>
              </p:txBody>
            </p:sp>
            <p:sp>
              <p:nvSpPr>
                <p:cNvPr id="30" name="Rectangle 29">
                  <a:extLst>
                    <a:ext uri="{FF2B5EF4-FFF2-40B4-BE49-F238E27FC236}">
                      <a16:creationId xmlns:a16="http://schemas.microsoft.com/office/drawing/2014/main" id="{96FC97F1-3215-4420-9337-079CADD3DF1C}"/>
                    </a:ext>
                  </a:extLst>
                </p:cNvPr>
                <p:cNvSpPr/>
                <p:nvPr/>
              </p:nvSpPr>
              <p:spPr>
                <a:xfrm>
                  <a:off x="1912725" y="4460785"/>
                  <a:ext cx="720000" cy="369332"/>
                </a:xfrm>
                <a:prstGeom prst="rect">
                  <a:avLst/>
                </a:prstGeom>
              </p:spPr>
              <p:txBody>
                <a:bodyPr wrap="square">
                  <a:spAutoFit/>
                </a:bodyPr>
                <a:lstStyle/>
                <a:p>
                  <a:pPr lvl="0" algn="ctr">
                    <a:defRPr/>
                  </a:pPr>
                  <a:r>
                    <a:rPr lang="el-GR"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Δ</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t>
                  </a:r>
                  <a:endPar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2" name="Rectangle 31">
                  <a:extLst>
                    <a:ext uri="{FF2B5EF4-FFF2-40B4-BE49-F238E27FC236}">
                      <a16:creationId xmlns:a16="http://schemas.microsoft.com/office/drawing/2014/main" id="{291070CA-3404-4CFB-8BC4-79E9BB20606B}"/>
                    </a:ext>
                  </a:extLst>
                </p:cNvPr>
                <p:cNvSpPr/>
                <p:nvPr/>
              </p:nvSpPr>
              <p:spPr>
                <a:xfrm>
                  <a:off x="2053755" y="4953229"/>
                  <a:ext cx="437940" cy="369332"/>
                </a:xfrm>
                <a:prstGeom prst="rect">
                  <a:avLst/>
                </a:prstGeom>
              </p:spPr>
              <p:txBody>
                <a:bodyPr wrap="none">
                  <a:spAutoFit/>
                </a:bodyPr>
                <a:lstStyle/>
                <a:p>
                  <a:pPr algn="ctr"/>
                  <a:r>
                    <a:rPr lang="el-GR" dirty="0">
                      <a:solidFill>
                        <a:schemeClr val="tx2">
                          <a:lumMod val="50000"/>
                        </a:schemeClr>
                      </a:solidFill>
                      <a:latin typeface="Verdana" panose="020B0604030504040204" pitchFamily="34" charset="0"/>
                      <a:ea typeface="Verdana" panose="020B0604030504040204" pitchFamily="34" charset="0"/>
                    </a:rPr>
                    <a:t>Δ</a:t>
                  </a:r>
                  <a:r>
                    <a:rPr lang="en-GB" dirty="0">
                      <a:solidFill>
                        <a:schemeClr val="tx2">
                          <a:lumMod val="50000"/>
                        </a:schemeClr>
                      </a:solidFill>
                      <a:latin typeface="Verdana" panose="020B0604030504040204" pitchFamily="34" charset="0"/>
                      <a:ea typeface="Verdana" panose="020B0604030504040204" pitchFamily="34" charset="0"/>
                    </a:rPr>
                    <a:t>t</a:t>
                  </a:r>
                  <a:endParaRPr lang="en-GB" dirty="0">
                    <a:solidFill>
                      <a:schemeClr val="tx2">
                        <a:lumMod val="50000"/>
                      </a:schemeClr>
                    </a:solidFill>
                  </a:endParaRPr>
                </a:p>
              </p:txBody>
            </p:sp>
            <p:cxnSp>
              <p:nvCxnSpPr>
                <p:cNvPr id="33" name="Straight Connector 32">
                  <a:extLst>
                    <a:ext uri="{FF2B5EF4-FFF2-40B4-BE49-F238E27FC236}">
                      <a16:creationId xmlns:a16="http://schemas.microsoft.com/office/drawing/2014/main" id="{C2721E3C-92F6-46E4-A6F7-6B7C73614785}"/>
                    </a:ext>
                  </a:extLst>
                </p:cNvPr>
                <p:cNvCxnSpPr/>
                <p:nvPr/>
              </p:nvCxnSpPr>
              <p:spPr>
                <a:xfrm>
                  <a:off x="1984725" y="4896050"/>
                  <a:ext cx="576000" cy="0"/>
                </a:xfrm>
                <a:prstGeom prst="line">
                  <a:avLst/>
                </a:prstGeom>
                <a:ln w="158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8" name="Picture 7">
                <a:extLst>
                  <a:ext uri="{FF2B5EF4-FFF2-40B4-BE49-F238E27FC236}">
                    <a16:creationId xmlns:a16="http://schemas.microsoft.com/office/drawing/2014/main" id="{978E6121-3DD1-4A7A-AEE0-11D1BDCCA249}"/>
                  </a:ext>
                </a:extLst>
              </p:cNvPr>
              <p:cNvPicPr>
                <a:picLocks noChangeAspect="1"/>
              </p:cNvPicPr>
              <p:nvPr/>
            </p:nvPicPr>
            <p:blipFill rotWithShape="1">
              <a:blip r:embed="rId4"/>
              <a:srcRect t="-3" b="20153"/>
              <a:stretch/>
            </p:blipFill>
            <p:spPr>
              <a:xfrm>
                <a:off x="1131052" y="1474749"/>
                <a:ext cx="1547433" cy="1603741"/>
              </a:xfrm>
              <a:prstGeom prst="rect">
                <a:avLst/>
              </a:prstGeom>
            </p:spPr>
          </p:pic>
        </p:grpSp>
        <p:grpSp>
          <p:nvGrpSpPr>
            <p:cNvPr id="19" name="Group 18">
              <a:extLst>
                <a:ext uri="{FF2B5EF4-FFF2-40B4-BE49-F238E27FC236}">
                  <a16:creationId xmlns:a16="http://schemas.microsoft.com/office/drawing/2014/main" id="{90264BB2-EB1B-4B70-A635-9A8BCEC6C03E}"/>
                </a:ext>
              </a:extLst>
            </p:cNvPr>
            <p:cNvGrpSpPr/>
            <p:nvPr/>
          </p:nvGrpSpPr>
          <p:grpSpPr>
            <a:xfrm>
              <a:off x="1037201" y="1686913"/>
              <a:ext cx="530254" cy="1273421"/>
              <a:chOff x="1037201" y="1686913"/>
              <a:chExt cx="530254" cy="1273421"/>
            </a:xfrm>
          </p:grpSpPr>
          <p:cxnSp>
            <p:nvCxnSpPr>
              <p:cNvPr id="17" name="Straight Connector 16">
                <a:extLst>
                  <a:ext uri="{FF2B5EF4-FFF2-40B4-BE49-F238E27FC236}">
                    <a16:creationId xmlns:a16="http://schemas.microsoft.com/office/drawing/2014/main" id="{8FCAEAAB-695F-4802-84F1-84A9E97E1C17}"/>
                  </a:ext>
                </a:extLst>
              </p:cNvPr>
              <p:cNvCxnSpPr/>
              <p:nvPr/>
            </p:nvCxnSpPr>
            <p:spPr>
              <a:xfrm flipV="1">
                <a:off x="1207455" y="1686913"/>
                <a:ext cx="360000" cy="180000"/>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DD5F1B3F-EB9E-40B5-B326-7661005BD68C}"/>
                  </a:ext>
                </a:extLst>
              </p:cNvPr>
              <p:cNvCxnSpPr/>
              <p:nvPr/>
            </p:nvCxnSpPr>
            <p:spPr>
              <a:xfrm flipV="1">
                <a:off x="1037201" y="2307497"/>
                <a:ext cx="360000" cy="180000"/>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44CE9142-A63C-40CC-8D73-38EA52CA671C}"/>
                  </a:ext>
                </a:extLst>
              </p:cNvPr>
              <p:cNvCxnSpPr/>
              <p:nvPr/>
            </p:nvCxnSpPr>
            <p:spPr>
              <a:xfrm flipV="1">
                <a:off x="1105574" y="2780334"/>
                <a:ext cx="360000" cy="180000"/>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34" name="Group 233">
            <a:extLst>
              <a:ext uri="{FF2B5EF4-FFF2-40B4-BE49-F238E27FC236}">
                <a16:creationId xmlns:a16="http://schemas.microsoft.com/office/drawing/2014/main" id="{C546F9C8-A6BD-4E8B-A179-57BDE9AD4888}"/>
              </a:ext>
            </a:extLst>
          </p:cNvPr>
          <p:cNvGrpSpPr/>
          <p:nvPr/>
        </p:nvGrpSpPr>
        <p:grpSpPr>
          <a:xfrm>
            <a:off x="4679982" y="1448801"/>
            <a:ext cx="3079463" cy="1603741"/>
            <a:chOff x="4679982" y="1448801"/>
            <a:chExt cx="3079463" cy="1603741"/>
          </a:xfrm>
        </p:grpSpPr>
        <p:grpSp>
          <p:nvGrpSpPr>
            <p:cNvPr id="13" name="Group 12">
              <a:extLst>
                <a:ext uri="{FF2B5EF4-FFF2-40B4-BE49-F238E27FC236}">
                  <a16:creationId xmlns:a16="http://schemas.microsoft.com/office/drawing/2014/main" id="{5855FF0C-AEB9-466F-B39C-3D2A0673E258}"/>
                </a:ext>
              </a:extLst>
            </p:cNvPr>
            <p:cNvGrpSpPr/>
            <p:nvPr/>
          </p:nvGrpSpPr>
          <p:grpSpPr>
            <a:xfrm>
              <a:off x="4993072" y="1448801"/>
              <a:ext cx="2766373" cy="1603741"/>
              <a:chOff x="4775334" y="1474749"/>
              <a:chExt cx="2766373" cy="1603741"/>
            </a:xfrm>
          </p:grpSpPr>
          <p:grpSp>
            <p:nvGrpSpPr>
              <p:cNvPr id="34" name="Group 33">
                <a:extLst>
                  <a:ext uri="{FF2B5EF4-FFF2-40B4-BE49-F238E27FC236}">
                    <a16:creationId xmlns:a16="http://schemas.microsoft.com/office/drawing/2014/main" id="{CD2CFDF2-46A0-42F2-9657-52B21B597005}"/>
                  </a:ext>
                </a:extLst>
              </p:cNvPr>
              <p:cNvGrpSpPr/>
              <p:nvPr/>
            </p:nvGrpSpPr>
            <p:grpSpPr>
              <a:xfrm>
                <a:off x="6290880" y="1791870"/>
                <a:ext cx="1250827" cy="969498"/>
                <a:chOff x="1381898" y="4460785"/>
                <a:chExt cx="1250827" cy="969498"/>
              </a:xfrm>
            </p:grpSpPr>
            <p:sp>
              <p:nvSpPr>
                <p:cNvPr id="36" name="Rectangle 35">
                  <a:extLst>
                    <a:ext uri="{FF2B5EF4-FFF2-40B4-BE49-F238E27FC236}">
                      <a16:creationId xmlns:a16="http://schemas.microsoft.com/office/drawing/2014/main" id="{3B68DBBB-1322-40EC-BC0A-1C24BAA588D4}"/>
                    </a:ext>
                  </a:extLst>
                </p:cNvPr>
                <p:cNvSpPr/>
                <p:nvPr/>
              </p:nvSpPr>
              <p:spPr>
                <a:xfrm>
                  <a:off x="1381898" y="4707007"/>
                  <a:ext cx="588623" cy="369332"/>
                </a:xfrm>
                <a:prstGeom prst="rect">
                  <a:avLst/>
                </a:prstGeom>
              </p:spPr>
              <p:txBody>
                <a:bodyPr wrap="none">
                  <a:spAutoFit/>
                </a:bodyPr>
                <a:lstStyle/>
                <a:p>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 =</a:t>
                  </a:r>
                  <a:endParaRPr lang="en-GB" dirty="0">
                    <a:solidFill>
                      <a:schemeClr val="tx2">
                        <a:lumMod val="50000"/>
                      </a:schemeClr>
                    </a:solidFill>
                  </a:endParaRPr>
                </a:p>
              </p:txBody>
            </p:sp>
            <p:sp>
              <p:nvSpPr>
                <p:cNvPr id="37" name="Rectangle 36">
                  <a:extLst>
                    <a:ext uri="{FF2B5EF4-FFF2-40B4-BE49-F238E27FC236}">
                      <a16:creationId xmlns:a16="http://schemas.microsoft.com/office/drawing/2014/main" id="{DE7553E9-C467-44F9-949A-B8645CEFCAF9}"/>
                    </a:ext>
                  </a:extLst>
                </p:cNvPr>
                <p:cNvSpPr/>
                <p:nvPr/>
              </p:nvSpPr>
              <p:spPr>
                <a:xfrm>
                  <a:off x="1912725" y="4460785"/>
                  <a:ext cx="720000" cy="369332"/>
                </a:xfrm>
                <a:prstGeom prst="rect">
                  <a:avLst/>
                </a:prstGeom>
              </p:spPr>
              <p:txBody>
                <a:bodyPr wrap="square">
                  <a:spAutoFit/>
                </a:bodyPr>
                <a:lstStyle/>
                <a:p>
                  <a:pPr lvl="0" algn="ctr">
                    <a:defRPr/>
                  </a:pPr>
                  <a:r>
                    <a:rPr lang="el-GR"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Δ</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t>
                  </a:r>
                  <a:endPar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8" name="Rectangle 37">
                  <a:extLst>
                    <a:ext uri="{FF2B5EF4-FFF2-40B4-BE49-F238E27FC236}">
                      <a16:creationId xmlns:a16="http://schemas.microsoft.com/office/drawing/2014/main" id="{5C717F5D-00A4-4FDA-9791-EBDB23E7F3A2}"/>
                    </a:ext>
                  </a:extLst>
                </p:cNvPr>
                <p:cNvSpPr/>
                <p:nvPr/>
              </p:nvSpPr>
              <p:spPr>
                <a:xfrm>
                  <a:off x="1978414" y="4953229"/>
                  <a:ext cx="588623" cy="477054"/>
                </a:xfrm>
                <a:prstGeom prst="rect">
                  <a:avLst/>
                </a:prstGeom>
              </p:spPr>
              <p:txBody>
                <a:bodyPr wrap="none">
                  <a:spAutoFit/>
                </a:bodyPr>
                <a:lstStyle/>
                <a:p>
                  <a:pPr algn="ctr"/>
                  <a:r>
                    <a:rPr lang="el-GR" sz="2500" b="1" dirty="0">
                      <a:solidFill>
                        <a:srgbClr val="C00000"/>
                      </a:solidFill>
                      <a:latin typeface="Verdana" panose="020B0604030504040204" pitchFamily="34" charset="0"/>
                      <a:ea typeface="Verdana" panose="020B0604030504040204" pitchFamily="34" charset="0"/>
                    </a:rPr>
                    <a:t>Δ</a:t>
                  </a:r>
                  <a:r>
                    <a:rPr lang="en-GB" sz="2500" b="1" dirty="0">
                      <a:solidFill>
                        <a:srgbClr val="C00000"/>
                      </a:solidFill>
                      <a:latin typeface="Verdana" panose="020B0604030504040204" pitchFamily="34" charset="0"/>
                      <a:ea typeface="Verdana" panose="020B0604030504040204" pitchFamily="34" charset="0"/>
                    </a:rPr>
                    <a:t>t</a:t>
                  </a:r>
                  <a:endParaRPr lang="en-GB" sz="2500" b="1" dirty="0">
                    <a:solidFill>
                      <a:srgbClr val="C00000"/>
                    </a:solidFill>
                  </a:endParaRPr>
                </a:p>
              </p:txBody>
            </p:sp>
            <p:cxnSp>
              <p:nvCxnSpPr>
                <p:cNvPr id="39" name="Straight Connector 38">
                  <a:extLst>
                    <a:ext uri="{FF2B5EF4-FFF2-40B4-BE49-F238E27FC236}">
                      <a16:creationId xmlns:a16="http://schemas.microsoft.com/office/drawing/2014/main" id="{A519AD4B-9501-42AF-AFE7-27F1BA253E03}"/>
                    </a:ext>
                  </a:extLst>
                </p:cNvPr>
                <p:cNvCxnSpPr/>
                <p:nvPr/>
              </p:nvCxnSpPr>
              <p:spPr>
                <a:xfrm>
                  <a:off x="1984725" y="4896050"/>
                  <a:ext cx="576000" cy="0"/>
                </a:xfrm>
                <a:prstGeom prst="line">
                  <a:avLst/>
                </a:prstGeom>
                <a:ln w="158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9" name="Picture 8">
                <a:extLst>
                  <a:ext uri="{FF2B5EF4-FFF2-40B4-BE49-F238E27FC236}">
                    <a16:creationId xmlns:a16="http://schemas.microsoft.com/office/drawing/2014/main" id="{9D82D2BD-AB07-451D-A3FD-C15BC38DE67B}"/>
                  </a:ext>
                </a:extLst>
              </p:cNvPr>
              <p:cNvPicPr>
                <a:picLocks noChangeAspect="1"/>
              </p:cNvPicPr>
              <p:nvPr/>
            </p:nvPicPr>
            <p:blipFill rotWithShape="1">
              <a:blip r:embed="rId5"/>
              <a:srcRect t="-3" b="20153"/>
              <a:stretch/>
            </p:blipFill>
            <p:spPr>
              <a:xfrm>
                <a:off x="4775334" y="1474749"/>
                <a:ext cx="1547433" cy="1603741"/>
              </a:xfrm>
              <a:prstGeom prst="rect">
                <a:avLst/>
              </a:prstGeom>
            </p:spPr>
          </p:pic>
        </p:grpSp>
        <p:grpSp>
          <p:nvGrpSpPr>
            <p:cNvPr id="18" name="Group 17">
              <a:extLst>
                <a:ext uri="{FF2B5EF4-FFF2-40B4-BE49-F238E27FC236}">
                  <a16:creationId xmlns:a16="http://schemas.microsoft.com/office/drawing/2014/main" id="{50A5A38C-F865-429D-A98E-103DF47E17A7}"/>
                </a:ext>
              </a:extLst>
            </p:cNvPr>
            <p:cNvGrpSpPr/>
            <p:nvPr/>
          </p:nvGrpSpPr>
          <p:grpSpPr>
            <a:xfrm>
              <a:off x="4679982" y="1686913"/>
              <a:ext cx="530254" cy="1273421"/>
              <a:chOff x="4664742" y="1697384"/>
              <a:chExt cx="530254" cy="1273421"/>
            </a:xfrm>
          </p:grpSpPr>
          <p:cxnSp>
            <p:nvCxnSpPr>
              <p:cNvPr id="230" name="Straight Connector 229">
                <a:extLst>
                  <a:ext uri="{FF2B5EF4-FFF2-40B4-BE49-F238E27FC236}">
                    <a16:creationId xmlns:a16="http://schemas.microsoft.com/office/drawing/2014/main" id="{E03BF9BD-6EBF-48AE-87A7-CA74B8393D80}"/>
                  </a:ext>
                </a:extLst>
              </p:cNvPr>
              <p:cNvCxnSpPr/>
              <p:nvPr/>
            </p:nvCxnSpPr>
            <p:spPr>
              <a:xfrm flipV="1">
                <a:off x="4834996" y="1697384"/>
                <a:ext cx="360000" cy="180000"/>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7780F416-7509-465E-BEE2-10E6F4B8B376}"/>
                  </a:ext>
                </a:extLst>
              </p:cNvPr>
              <p:cNvCxnSpPr/>
              <p:nvPr/>
            </p:nvCxnSpPr>
            <p:spPr>
              <a:xfrm flipV="1">
                <a:off x="4664742" y="2317968"/>
                <a:ext cx="360000" cy="180000"/>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1B1B0C11-2CE1-4F4E-BC22-C36D0DDDA914}"/>
                  </a:ext>
                </a:extLst>
              </p:cNvPr>
              <p:cNvCxnSpPr/>
              <p:nvPr/>
            </p:nvCxnSpPr>
            <p:spPr>
              <a:xfrm flipV="1">
                <a:off x="4733115" y="2790805"/>
                <a:ext cx="360000" cy="180000"/>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9198816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Follow through</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lvl="0" indent="-355600">
              <a:defRPr/>
            </a:pPr>
            <a:r>
              <a:rPr kumimoji="0" lang="en-US" sz="18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2.</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The yellow bat hits the ball with twice the force of the green bat</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t>
            </a:r>
          </a:p>
          <a:p>
            <a:pPr marL="355600" lvl="0" indent="-355600">
              <a:defRPr/>
            </a:pPr>
            <a:r>
              <a:rPr lang="en-US" dirty="0">
                <a:solidFill>
                  <a:srgbClr val="1F497D">
                    <a:lumMod val="50000"/>
                  </a:srgbClr>
                </a:solidFill>
              </a:rPr>
              <a:t>	The yellow bat follows through, making contact for twice as long.</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sp>
        <p:nvSpPr>
          <p:cNvPr id="4" name="Rectangle 3"/>
          <p:cNvSpPr/>
          <p:nvPr/>
        </p:nvSpPr>
        <p:spPr>
          <a:xfrm>
            <a:off x="457199" y="3094045"/>
            <a:ext cx="8248651" cy="369332"/>
          </a:xfrm>
          <a:prstGeom prst="rect">
            <a:avLst/>
          </a:prstGeom>
        </p:spPr>
        <p:txBody>
          <a:bodyPr wrap="square">
            <a:spAutoFit/>
          </a:bodyPr>
          <a:lstStyle/>
          <a:p>
            <a:pPr marL="355600" indent="-355600"/>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is the change of momentum of the ball hit by the yellow bat?</a:t>
            </a:r>
            <a:endParaRPr lang="en-GB" dirty="0">
              <a:solidFill>
                <a:schemeClr val="tx2">
                  <a:lumMod val="50000"/>
                </a:schemeClr>
              </a:solidFill>
            </a:endParaRPr>
          </a:p>
        </p:txBody>
      </p:sp>
      <p:grpSp>
        <p:nvGrpSpPr>
          <p:cNvPr id="7" name="Group 6"/>
          <p:cNvGrpSpPr/>
          <p:nvPr/>
        </p:nvGrpSpPr>
        <p:grpSpPr>
          <a:xfrm>
            <a:off x="5074368" y="1670170"/>
            <a:ext cx="2685077" cy="1338974"/>
            <a:chOff x="5074368" y="1670170"/>
            <a:chExt cx="2685077" cy="1338974"/>
          </a:xfrm>
        </p:grpSpPr>
        <p:grpSp>
          <p:nvGrpSpPr>
            <p:cNvPr id="34" name="Group 33">
              <a:extLst>
                <a:ext uri="{FF2B5EF4-FFF2-40B4-BE49-F238E27FC236}">
                  <a16:creationId xmlns:a16="http://schemas.microsoft.com/office/drawing/2014/main" id="{CD2CFDF2-46A0-42F2-9657-52B21B597005}"/>
                </a:ext>
              </a:extLst>
            </p:cNvPr>
            <p:cNvGrpSpPr/>
            <p:nvPr/>
          </p:nvGrpSpPr>
          <p:grpSpPr>
            <a:xfrm>
              <a:off x="6508618" y="1765922"/>
              <a:ext cx="1250827" cy="969498"/>
              <a:chOff x="1381898" y="4460785"/>
              <a:chExt cx="1250827" cy="969498"/>
            </a:xfrm>
          </p:grpSpPr>
          <p:sp>
            <p:nvSpPr>
              <p:cNvPr id="36" name="Rectangle 35">
                <a:extLst>
                  <a:ext uri="{FF2B5EF4-FFF2-40B4-BE49-F238E27FC236}">
                    <a16:creationId xmlns:a16="http://schemas.microsoft.com/office/drawing/2014/main" id="{3B68DBBB-1322-40EC-BC0A-1C24BAA588D4}"/>
                  </a:ext>
                </a:extLst>
              </p:cNvPr>
              <p:cNvSpPr/>
              <p:nvPr/>
            </p:nvSpPr>
            <p:spPr>
              <a:xfrm>
                <a:off x="1381898" y="4707007"/>
                <a:ext cx="663964" cy="477054"/>
              </a:xfrm>
              <a:prstGeom prst="rect">
                <a:avLst/>
              </a:prstGeom>
            </p:spPr>
            <p:txBody>
              <a:bodyPr wrap="none">
                <a:spAutoFit/>
              </a:bodyPr>
              <a:lstStyle/>
              <a:p>
                <a:r>
                  <a:rPr lang="en-US" sz="2500" b="1" dirty="0">
                    <a:solidFill>
                      <a:srgbClr val="C00000"/>
                    </a:solidFill>
                    <a:latin typeface="Verdana" panose="020B0604030504040204" pitchFamily="34" charset="0"/>
                    <a:ea typeface="Verdana" panose="020B0604030504040204" pitchFamily="34" charset="0"/>
                    <a:cs typeface="Verdana" panose="020B0604030504040204" pitchFamily="34" charset="0"/>
                  </a:rPr>
                  <a:t>F</a:t>
                </a: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t>
                </a:r>
                <a:endParaRPr lang="en-GB" dirty="0">
                  <a:solidFill>
                    <a:schemeClr val="tx2">
                      <a:lumMod val="50000"/>
                    </a:schemeClr>
                  </a:solidFill>
                </a:endParaRPr>
              </a:p>
            </p:txBody>
          </p:sp>
          <p:sp>
            <p:nvSpPr>
              <p:cNvPr id="37" name="Rectangle 36">
                <a:extLst>
                  <a:ext uri="{FF2B5EF4-FFF2-40B4-BE49-F238E27FC236}">
                    <a16:creationId xmlns:a16="http://schemas.microsoft.com/office/drawing/2014/main" id="{DE7553E9-C467-44F9-949A-B8645CEFCAF9}"/>
                  </a:ext>
                </a:extLst>
              </p:cNvPr>
              <p:cNvSpPr/>
              <p:nvPr/>
            </p:nvSpPr>
            <p:spPr>
              <a:xfrm>
                <a:off x="1912725" y="4460785"/>
                <a:ext cx="720000" cy="369332"/>
              </a:xfrm>
              <a:prstGeom prst="rect">
                <a:avLst/>
              </a:prstGeom>
            </p:spPr>
            <p:txBody>
              <a:bodyPr wrap="square">
                <a:spAutoFit/>
              </a:bodyPr>
              <a:lstStyle/>
              <a:p>
                <a:pPr lvl="0" algn="ctr">
                  <a:defRPr/>
                </a:pPr>
                <a:r>
                  <a:rPr lang="el-GR"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Δ</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t>
                </a:r>
                <a:endPar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8" name="Rectangle 37">
                <a:extLst>
                  <a:ext uri="{FF2B5EF4-FFF2-40B4-BE49-F238E27FC236}">
                    <a16:creationId xmlns:a16="http://schemas.microsoft.com/office/drawing/2014/main" id="{5C717F5D-00A4-4FDA-9791-EBDB23E7F3A2}"/>
                  </a:ext>
                </a:extLst>
              </p:cNvPr>
              <p:cNvSpPr/>
              <p:nvPr/>
            </p:nvSpPr>
            <p:spPr>
              <a:xfrm>
                <a:off x="1978414" y="4953229"/>
                <a:ext cx="588623" cy="477054"/>
              </a:xfrm>
              <a:prstGeom prst="rect">
                <a:avLst/>
              </a:prstGeom>
            </p:spPr>
            <p:txBody>
              <a:bodyPr wrap="none">
                <a:spAutoFit/>
              </a:bodyPr>
              <a:lstStyle/>
              <a:p>
                <a:pPr algn="ctr"/>
                <a:r>
                  <a:rPr lang="el-GR" sz="2500" b="1" dirty="0">
                    <a:solidFill>
                      <a:srgbClr val="C00000"/>
                    </a:solidFill>
                    <a:latin typeface="Verdana" panose="020B0604030504040204" pitchFamily="34" charset="0"/>
                    <a:ea typeface="Verdana" panose="020B0604030504040204" pitchFamily="34" charset="0"/>
                  </a:rPr>
                  <a:t>Δ</a:t>
                </a:r>
                <a:r>
                  <a:rPr lang="en-GB" sz="2500" b="1" dirty="0">
                    <a:solidFill>
                      <a:srgbClr val="C00000"/>
                    </a:solidFill>
                    <a:latin typeface="Verdana" panose="020B0604030504040204" pitchFamily="34" charset="0"/>
                    <a:ea typeface="Verdana" panose="020B0604030504040204" pitchFamily="34" charset="0"/>
                  </a:rPr>
                  <a:t>t</a:t>
                </a:r>
                <a:endParaRPr lang="en-GB" sz="2500" b="1" dirty="0">
                  <a:solidFill>
                    <a:srgbClr val="C00000"/>
                  </a:solidFill>
                </a:endParaRPr>
              </a:p>
            </p:txBody>
          </p:sp>
          <p:cxnSp>
            <p:nvCxnSpPr>
              <p:cNvPr id="39" name="Straight Connector 38">
                <a:extLst>
                  <a:ext uri="{FF2B5EF4-FFF2-40B4-BE49-F238E27FC236}">
                    <a16:creationId xmlns:a16="http://schemas.microsoft.com/office/drawing/2014/main" id="{A519AD4B-9501-42AF-AFE7-27F1BA253E03}"/>
                  </a:ext>
                </a:extLst>
              </p:cNvPr>
              <p:cNvCxnSpPr/>
              <p:nvPr/>
            </p:nvCxnSpPr>
            <p:spPr>
              <a:xfrm>
                <a:off x="1984725" y="4896050"/>
                <a:ext cx="576000" cy="0"/>
              </a:xfrm>
              <a:prstGeom prst="line">
                <a:avLst/>
              </a:prstGeom>
              <a:ln w="158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C37D1620-6D5D-4EFF-9D51-29090B73DE4E}"/>
                </a:ext>
              </a:extLst>
            </p:cNvPr>
            <p:cNvPicPr>
              <a:picLocks noChangeAspect="1"/>
            </p:cNvPicPr>
            <p:nvPr/>
          </p:nvPicPr>
          <p:blipFill>
            <a:blip r:embed="rId4"/>
            <a:stretch>
              <a:fillRect/>
            </a:stretch>
          </p:blipFill>
          <p:spPr>
            <a:xfrm>
              <a:off x="5074368" y="1670170"/>
              <a:ext cx="1408270" cy="1338974"/>
            </a:xfrm>
            <a:prstGeom prst="rect">
              <a:avLst/>
            </a:prstGeom>
          </p:spPr>
        </p:pic>
      </p:grpSp>
      <p:grpSp>
        <p:nvGrpSpPr>
          <p:cNvPr id="6" name="Group 5"/>
          <p:cNvGrpSpPr/>
          <p:nvPr/>
        </p:nvGrpSpPr>
        <p:grpSpPr>
          <a:xfrm>
            <a:off x="1450243" y="1670170"/>
            <a:ext cx="2688816" cy="1338974"/>
            <a:chOff x="1450243" y="1670170"/>
            <a:chExt cx="2688816" cy="1338974"/>
          </a:xfrm>
        </p:grpSpPr>
        <p:grpSp>
          <p:nvGrpSpPr>
            <p:cNvPr id="2" name="Group 1">
              <a:extLst>
                <a:ext uri="{FF2B5EF4-FFF2-40B4-BE49-F238E27FC236}">
                  <a16:creationId xmlns:a16="http://schemas.microsoft.com/office/drawing/2014/main" id="{66741BDC-BF28-41E1-ADD9-97A225607813}"/>
                </a:ext>
              </a:extLst>
            </p:cNvPr>
            <p:cNvGrpSpPr/>
            <p:nvPr/>
          </p:nvGrpSpPr>
          <p:grpSpPr>
            <a:xfrm>
              <a:off x="2888232" y="1765922"/>
              <a:ext cx="1250827" cy="861776"/>
              <a:chOff x="1381898" y="4460785"/>
              <a:chExt cx="1250827" cy="861776"/>
            </a:xfrm>
          </p:grpSpPr>
          <p:sp>
            <p:nvSpPr>
              <p:cNvPr id="23" name="Rectangle 22">
                <a:extLst>
                  <a:ext uri="{FF2B5EF4-FFF2-40B4-BE49-F238E27FC236}">
                    <a16:creationId xmlns:a16="http://schemas.microsoft.com/office/drawing/2014/main" id="{7F8F8DDC-422D-4A45-BB20-1A327D4252EE}"/>
                  </a:ext>
                </a:extLst>
              </p:cNvPr>
              <p:cNvSpPr/>
              <p:nvPr/>
            </p:nvSpPr>
            <p:spPr>
              <a:xfrm>
                <a:off x="1381898" y="4707007"/>
                <a:ext cx="588623" cy="369332"/>
              </a:xfrm>
              <a:prstGeom prst="rect">
                <a:avLst/>
              </a:prstGeom>
            </p:spPr>
            <p:txBody>
              <a:bodyPr wrap="none">
                <a:spAutoFit/>
              </a:bodyPr>
              <a:lstStyle/>
              <a:p>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 =</a:t>
                </a:r>
                <a:endParaRPr lang="en-GB" dirty="0">
                  <a:solidFill>
                    <a:schemeClr val="tx2">
                      <a:lumMod val="50000"/>
                    </a:schemeClr>
                  </a:solidFill>
                </a:endParaRPr>
              </a:p>
            </p:txBody>
          </p:sp>
          <p:sp>
            <p:nvSpPr>
              <p:cNvPr id="30" name="Rectangle 29">
                <a:extLst>
                  <a:ext uri="{FF2B5EF4-FFF2-40B4-BE49-F238E27FC236}">
                    <a16:creationId xmlns:a16="http://schemas.microsoft.com/office/drawing/2014/main" id="{96FC97F1-3215-4420-9337-079CADD3DF1C}"/>
                  </a:ext>
                </a:extLst>
              </p:cNvPr>
              <p:cNvSpPr/>
              <p:nvPr/>
            </p:nvSpPr>
            <p:spPr>
              <a:xfrm>
                <a:off x="1912725" y="4460785"/>
                <a:ext cx="720000" cy="369332"/>
              </a:xfrm>
              <a:prstGeom prst="rect">
                <a:avLst/>
              </a:prstGeom>
            </p:spPr>
            <p:txBody>
              <a:bodyPr wrap="square">
                <a:spAutoFit/>
              </a:bodyPr>
              <a:lstStyle/>
              <a:p>
                <a:pPr lvl="0" algn="ctr">
                  <a:defRPr/>
                </a:pPr>
                <a:r>
                  <a:rPr lang="el-GR"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Δ</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t>
                </a:r>
                <a:endPar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2" name="Rectangle 31">
                <a:extLst>
                  <a:ext uri="{FF2B5EF4-FFF2-40B4-BE49-F238E27FC236}">
                    <a16:creationId xmlns:a16="http://schemas.microsoft.com/office/drawing/2014/main" id="{291070CA-3404-4CFB-8BC4-79E9BB20606B}"/>
                  </a:ext>
                </a:extLst>
              </p:cNvPr>
              <p:cNvSpPr/>
              <p:nvPr/>
            </p:nvSpPr>
            <p:spPr>
              <a:xfrm>
                <a:off x="2053755" y="4953229"/>
                <a:ext cx="437940" cy="369332"/>
              </a:xfrm>
              <a:prstGeom prst="rect">
                <a:avLst/>
              </a:prstGeom>
            </p:spPr>
            <p:txBody>
              <a:bodyPr wrap="none">
                <a:spAutoFit/>
              </a:bodyPr>
              <a:lstStyle/>
              <a:p>
                <a:pPr algn="ctr"/>
                <a:r>
                  <a:rPr lang="el-GR" dirty="0">
                    <a:solidFill>
                      <a:schemeClr val="tx2">
                        <a:lumMod val="50000"/>
                      </a:schemeClr>
                    </a:solidFill>
                    <a:latin typeface="Verdana" panose="020B0604030504040204" pitchFamily="34" charset="0"/>
                    <a:ea typeface="Verdana" panose="020B0604030504040204" pitchFamily="34" charset="0"/>
                  </a:rPr>
                  <a:t>Δ</a:t>
                </a:r>
                <a:r>
                  <a:rPr lang="en-GB" dirty="0">
                    <a:solidFill>
                      <a:schemeClr val="tx2">
                        <a:lumMod val="50000"/>
                      </a:schemeClr>
                    </a:solidFill>
                    <a:latin typeface="Verdana" panose="020B0604030504040204" pitchFamily="34" charset="0"/>
                    <a:ea typeface="Verdana" panose="020B0604030504040204" pitchFamily="34" charset="0"/>
                  </a:rPr>
                  <a:t>t</a:t>
                </a:r>
                <a:endParaRPr lang="en-GB" dirty="0">
                  <a:solidFill>
                    <a:schemeClr val="tx2">
                      <a:lumMod val="50000"/>
                    </a:schemeClr>
                  </a:solidFill>
                </a:endParaRPr>
              </a:p>
            </p:txBody>
          </p:sp>
          <p:cxnSp>
            <p:nvCxnSpPr>
              <p:cNvPr id="33" name="Straight Connector 32">
                <a:extLst>
                  <a:ext uri="{FF2B5EF4-FFF2-40B4-BE49-F238E27FC236}">
                    <a16:creationId xmlns:a16="http://schemas.microsoft.com/office/drawing/2014/main" id="{C2721E3C-92F6-46E4-A6F7-6B7C73614785}"/>
                  </a:ext>
                </a:extLst>
              </p:cNvPr>
              <p:cNvCxnSpPr/>
              <p:nvPr/>
            </p:nvCxnSpPr>
            <p:spPr>
              <a:xfrm>
                <a:off x="1984725" y="4896050"/>
                <a:ext cx="576000" cy="0"/>
              </a:xfrm>
              <a:prstGeom prst="line">
                <a:avLst/>
              </a:prstGeom>
              <a:ln w="158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a:extLst>
                <a:ext uri="{FF2B5EF4-FFF2-40B4-BE49-F238E27FC236}">
                  <a16:creationId xmlns:a16="http://schemas.microsoft.com/office/drawing/2014/main" id="{9D09C35C-1667-46EB-8ECD-DF2B13BA6334}"/>
                </a:ext>
              </a:extLst>
            </p:cNvPr>
            <p:cNvPicPr>
              <a:picLocks noChangeAspect="1"/>
            </p:cNvPicPr>
            <p:nvPr/>
          </p:nvPicPr>
          <p:blipFill>
            <a:blip r:embed="rId5"/>
            <a:stretch>
              <a:fillRect/>
            </a:stretch>
          </p:blipFill>
          <p:spPr>
            <a:xfrm>
              <a:off x="1450243" y="1670170"/>
              <a:ext cx="1408270" cy="1338974"/>
            </a:xfrm>
            <a:prstGeom prst="rect">
              <a:avLst/>
            </a:prstGeom>
          </p:spPr>
        </p:pic>
      </p:grpSp>
      <p:grpSp>
        <p:nvGrpSpPr>
          <p:cNvPr id="51" name="Group 50">
            <a:extLst>
              <a:ext uri="{FF2B5EF4-FFF2-40B4-BE49-F238E27FC236}">
                <a16:creationId xmlns:a16="http://schemas.microsoft.com/office/drawing/2014/main" id="{7E0141EF-CA32-4780-BD9D-1A41406D823A}"/>
              </a:ext>
            </a:extLst>
          </p:cNvPr>
          <p:cNvGrpSpPr/>
          <p:nvPr/>
        </p:nvGrpSpPr>
        <p:grpSpPr>
          <a:xfrm>
            <a:off x="402385" y="3574076"/>
            <a:ext cx="8303467" cy="540142"/>
            <a:chOff x="402385" y="3574076"/>
            <a:chExt cx="8303467" cy="540142"/>
          </a:xfrm>
        </p:grpSpPr>
        <p:sp>
          <p:nvSpPr>
            <p:cNvPr id="52" name="Rectangle 51">
              <a:extLst>
                <a:ext uri="{FF2B5EF4-FFF2-40B4-BE49-F238E27FC236}">
                  <a16:creationId xmlns:a16="http://schemas.microsoft.com/office/drawing/2014/main" id="{09A17013-9CA2-48C0-9317-CA8D43EA0AE7}"/>
                </a:ext>
              </a:extLst>
            </p:cNvPr>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Box 52">
              <a:extLst>
                <a:ext uri="{FF2B5EF4-FFF2-40B4-BE49-F238E27FC236}">
                  <a16:creationId xmlns:a16="http://schemas.microsoft.com/office/drawing/2014/main" id="{E6E535E0-0595-408A-92BE-C80EB7067400}"/>
                </a:ext>
              </a:extLst>
            </p:cNvPr>
            <p:cNvSpPr txBox="1"/>
            <p:nvPr/>
          </p:nvSpPr>
          <p:spPr>
            <a:xfrm>
              <a:off x="457201"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54" name="TextBox 53">
              <a:extLst>
                <a:ext uri="{FF2B5EF4-FFF2-40B4-BE49-F238E27FC236}">
                  <a16:creationId xmlns:a16="http://schemas.microsoft.com/office/drawing/2014/main" id="{FA50743C-1341-441C-9854-FAE17E3ACFA0}"/>
                </a:ext>
              </a:extLst>
            </p:cNvPr>
            <p:cNvSpPr txBox="1"/>
            <p:nvPr/>
          </p:nvSpPr>
          <p:spPr>
            <a:xfrm>
              <a:off x="977842"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same as the one hit by the green bat.</a:t>
              </a:r>
            </a:p>
          </p:txBody>
        </p:sp>
      </p:grpSp>
      <p:grpSp>
        <p:nvGrpSpPr>
          <p:cNvPr id="55" name="Group 54">
            <a:extLst>
              <a:ext uri="{FF2B5EF4-FFF2-40B4-BE49-F238E27FC236}">
                <a16:creationId xmlns:a16="http://schemas.microsoft.com/office/drawing/2014/main" id="{09E67919-C6B6-432D-8570-592CE10453B8}"/>
              </a:ext>
            </a:extLst>
          </p:cNvPr>
          <p:cNvGrpSpPr/>
          <p:nvPr/>
        </p:nvGrpSpPr>
        <p:grpSpPr>
          <a:xfrm>
            <a:off x="402385" y="4233894"/>
            <a:ext cx="8303467" cy="540142"/>
            <a:chOff x="402385" y="4233894"/>
            <a:chExt cx="8303467" cy="540142"/>
          </a:xfrm>
        </p:grpSpPr>
        <p:sp>
          <p:nvSpPr>
            <p:cNvPr id="56" name="Rectangle 55">
              <a:extLst>
                <a:ext uri="{FF2B5EF4-FFF2-40B4-BE49-F238E27FC236}">
                  <a16:creationId xmlns:a16="http://schemas.microsoft.com/office/drawing/2014/main" id="{ED021351-AB6E-4F03-B955-AFA94149F7BD}"/>
                </a:ext>
              </a:extLst>
            </p:cNvPr>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Box 56">
              <a:extLst>
                <a:ext uri="{FF2B5EF4-FFF2-40B4-BE49-F238E27FC236}">
                  <a16:creationId xmlns:a16="http://schemas.microsoft.com/office/drawing/2014/main" id="{6EB7FB49-4182-4FCA-8AE8-88D69CB0D6BD}"/>
                </a:ext>
              </a:extLst>
            </p:cNvPr>
            <p:cNvSpPr txBox="1"/>
            <p:nvPr/>
          </p:nvSpPr>
          <p:spPr>
            <a:xfrm>
              <a:off x="457201"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58" name="TextBox 57">
              <a:extLst>
                <a:ext uri="{FF2B5EF4-FFF2-40B4-BE49-F238E27FC236}">
                  <a16:creationId xmlns:a16="http://schemas.microsoft.com/office/drawing/2014/main" id="{30B7C9D1-B798-4767-BDC8-C1C2462A0BFD}"/>
                </a:ext>
              </a:extLst>
            </p:cNvPr>
            <p:cNvSpPr txBox="1"/>
            <p:nvPr/>
          </p:nvSpPr>
          <p:spPr>
            <a:xfrm>
              <a:off x="977842"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more than the one hit by the green bat.</a:t>
              </a:r>
            </a:p>
          </p:txBody>
        </p:sp>
      </p:grpSp>
      <p:grpSp>
        <p:nvGrpSpPr>
          <p:cNvPr id="59" name="Group 58">
            <a:extLst>
              <a:ext uri="{FF2B5EF4-FFF2-40B4-BE49-F238E27FC236}">
                <a16:creationId xmlns:a16="http://schemas.microsoft.com/office/drawing/2014/main" id="{97F67283-E2CA-48D1-B81E-21F6A4EF4D72}"/>
              </a:ext>
            </a:extLst>
          </p:cNvPr>
          <p:cNvGrpSpPr/>
          <p:nvPr/>
        </p:nvGrpSpPr>
        <p:grpSpPr>
          <a:xfrm>
            <a:off x="402385" y="4893712"/>
            <a:ext cx="8303467" cy="540142"/>
            <a:chOff x="402385" y="4893712"/>
            <a:chExt cx="8303467" cy="540142"/>
          </a:xfrm>
        </p:grpSpPr>
        <p:sp>
          <p:nvSpPr>
            <p:cNvPr id="60" name="Rectangle 59">
              <a:extLst>
                <a:ext uri="{FF2B5EF4-FFF2-40B4-BE49-F238E27FC236}">
                  <a16:creationId xmlns:a16="http://schemas.microsoft.com/office/drawing/2014/main" id="{547B8A3F-E7EC-48D1-9463-F2285BD8AED5}"/>
                </a:ext>
              </a:extLst>
            </p:cNvPr>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TextBox 60">
              <a:extLst>
                <a:ext uri="{FF2B5EF4-FFF2-40B4-BE49-F238E27FC236}">
                  <a16:creationId xmlns:a16="http://schemas.microsoft.com/office/drawing/2014/main" id="{7047E821-90F3-42F1-BE2A-A5A5804BE2C5}"/>
                </a:ext>
              </a:extLst>
            </p:cNvPr>
            <p:cNvSpPr txBox="1"/>
            <p:nvPr/>
          </p:nvSpPr>
          <p:spPr>
            <a:xfrm>
              <a:off x="457201"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62" name="TextBox 61">
              <a:extLst>
                <a:ext uri="{FF2B5EF4-FFF2-40B4-BE49-F238E27FC236}">
                  <a16:creationId xmlns:a16="http://schemas.microsoft.com/office/drawing/2014/main" id="{E17198EC-75E5-4EF1-9BCF-6E54512D0176}"/>
                </a:ext>
              </a:extLst>
            </p:cNvPr>
            <p:cNvSpPr txBox="1"/>
            <p:nvPr/>
          </p:nvSpPr>
          <p:spPr>
            <a:xfrm>
              <a:off x="977842"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Four times more than the one hit by the green bat.</a:t>
              </a:r>
            </a:p>
          </p:txBody>
        </p:sp>
      </p:grpSp>
    </p:spTree>
    <p:extLst>
      <p:ext uri="{BB962C8B-B14F-4D97-AF65-F5344CB8AC3E}">
        <p14:creationId xmlns:p14="http://schemas.microsoft.com/office/powerpoint/2010/main" val="4455437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Follow through</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420582" cy="108179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8775" lvl="0" indent="-358775">
              <a:defRPr/>
            </a:pPr>
            <a:r>
              <a:rPr kumimoji="0" lang="en-US" sz="18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3.</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The red player kicks a ball with twice the force of the blue player.</a:t>
            </a:r>
          </a:p>
          <a:p>
            <a:pPr marL="358775" lvl="0" indent="-358775">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The blue player follows </a:t>
            </a:r>
            <a:r>
              <a:rPr lang="en-US" dirty="0">
                <a:solidFill>
                  <a:srgbClr val="1F497D">
                    <a:lumMod val="50000"/>
                  </a:srgbClr>
                </a:solidFill>
              </a:rPr>
              <a:t>through, making contact for </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twice as long.</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grpSp>
        <p:nvGrpSpPr>
          <p:cNvPr id="7" name="Group 6">
            <a:extLst>
              <a:ext uri="{FF2B5EF4-FFF2-40B4-BE49-F238E27FC236}">
                <a16:creationId xmlns:a16="http://schemas.microsoft.com/office/drawing/2014/main" id="{418EA460-27B7-4814-A08D-E711C42E857C}"/>
              </a:ext>
            </a:extLst>
          </p:cNvPr>
          <p:cNvGrpSpPr/>
          <p:nvPr/>
        </p:nvGrpSpPr>
        <p:grpSpPr>
          <a:xfrm>
            <a:off x="402385" y="3574076"/>
            <a:ext cx="8303467" cy="540142"/>
            <a:chOff x="402385" y="3574076"/>
            <a:chExt cx="8303467" cy="540142"/>
          </a:xfrm>
        </p:grpSpPr>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1"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2"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Four times less than the red player’s ball.</a:t>
              </a:r>
            </a:p>
          </p:txBody>
        </p:sp>
      </p:grpSp>
      <p:grpSp>
        <p:nvGrpSpPr>
          <p:cNvPr id="10" name="Group 9">
            <a:extLst>
              <a:ext uri="{FF2B5EF4-FFF2-40B4-BE49-F238E27FC236}">
                <a16:creationId xmlns:a16="http://schemas.microsoft.com/office/drawing/2014/main" id="{1261CD17-4E2D-4EEC-B873-CDF910FCFEA8}"/>
              </a:ext>
            </a:extLst>
          </p:cNvPr>
          <p:cNvGrpSpPr/>
          <p:nvPr/>
        </p:nvGrpSpPr>
        <p:grpSpPr>
          <a:xfrm>
            <a:off x="402385" y="4233894"/>
            <a:ext cx="8303467" cy="540142"/>
            <a:chOff x="402385" y="4233894"/>
            <a:chExt cx="8303467" cy="540142"/>
          </a:xfrm>
        </p:grpSpPr>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457201"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2"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less than the red player’s ball.</a:t>
              </a:r>
            </a:p>
          </p:txBody>
        </p:sp>
      </p:grpSp>
      <p:grpSp>
        <p:nvGrpSpPr>
          <p:cNvPr id="6" name="Group 5">
            <a:extLst>
              <a:ext uri="{FF2B5EF4-FFF2-40B4-BE49-F238E27FC236}">
                <a16:creationId xmlns:a16="http://schemas.microsoft.com/office/drawing/2014/main" id="{C6B42C94-E05A-4D47-BBBD-3E3B09339711}"/>
              </a:ext>
            </a:extLst>
          </p:cNvPr>
          <p:cNvGrpSpPr/>
          <p:nvPr/>
        </p:nvGrpSpPr>
        <p:grpSpPr>
          <a:xfrm>
            <a:off x="402385" y="4893712"/>
            <a:ext cx="8303467" cy="540142"/>
            <a:chOff x="402385" y="4893712"/>
            <a:chExt cx="8303467" cy="540142"/>
          </a:xfrm>
        </p:grpSpPr>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457201"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2"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same as the red player’s ball.</a:t>
              </a:r>
            </a:p>
          </p:txBody>
        </p:sp>
      </p:grpSp>
      <p:sp>
        <p:nvSpPr>
          <p:cNvPr id="4" name="Rectangle 3"/>
          <p:cNvSpPr/>
          <p:nvPr/>
        </p:nvSpPr>
        <p:spPr>
          <a:xfrm>
            <a:off x="457199" y="3094045"/>
            <a:ext cx="8248651" cy="369332"/>
          </a:xfrm>
          <a:prstGeom prst="rect">
            <a:avLst/>
          </a:prstGeom>
        </p:spPr>
        <p:txBody>
          <a:bodyPr wrap="square">
            <a:spAutoFit/>
          </a:bodyPr>
          <a:lstStyle/>
          <a:p>
            <a:pPr marL="355600" indent="-355600"/>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is the change of momentum of the blue player’s ball?</a:t>
            </a:r>
            <a:endParaRPr lang="en-GB" dirty="0">
              <a:solidFill>
                <a:schemeClr val="tx2">
                  <a:lumMod val="50000"/>
                </a:schemeClr>
              </a:solidFill>
            </a:endParaRPr>
          </a:p>
        </p:txBody>
      </p:sp>
      <p:grpSp>
        <p:nvGrpSpPr>
          <p:cNvPr id="9" name="Group 8"/>
          <p:cNvGrpSpPr/>
          <p:nvPr/>
        </p:nvGrpSpPr>
        <p:grpSpPr>
          <a:xfrm>
            <a:off x="4899195" y="1702635"/>
            <a:ext cx="2860250" cy="1271442"/>
            <a:chOff x="4899195" y="1702635"/>
            <a:chExt cx="2860250" cy="1271442"/>
          </a:xfrm>
        </p:grpSpPr>
        <p:grpSp>
          <p:nvGrpSpPr>
            <p:cNvPr id="34" name="Group 33">
              <a:extLst>
                <a:ext uri="{FF2B5EF4-FFF2-40B4-BE49-F238E27FC236}">
                  <a16:creationId xmlns:a16="http://schemas.microsoft.com/office/drawing/2014/main" id="{CD2CFDF2-46A0-42F2-9657-52B21B597005}"/>
                </a:ext>
              </a:extLst>
            </p:cNvPr>
            <p:cNvGrpSpPr/>
            <p:nvPr/>
          </p:nvGrpSpPr>
          <p:grpSpPr>
            <a:xfrm>
              <a:off x="6508618" y="1765922"/>
              <a:ext cx="1250827" cy="969498"/>
              <a:chOff x="1381898" y="4460785"/>
              <a:chExt cx="1250827" cy="969498"/>
            </a:xfrm>
          </p:grpSpPr>
          <p:sp>
            <p:nvSpPr>
              <p:cNvPr id="36" name="Rectangle 35">
                <a:extLst>
                  <a:ext uri="{FF2B5EF4-FFF2-40B4-BE49-F238E27FC236}">
                    <a16:creationId xmlns:a16="http://schemas.microsoft.com/office/drawing/2014/main" id="{3B68DBBB-1322-40EC-BC0A-1C24BAA588D4}"/>
                  </a:ext>
                </a:extLst>
              </p:cNvPr>
              <p:cNvSpPr/>
              <p:nvPr/>
            </p:nvSpPr>
            <p:spPr>
              <a:xfrm>
                <a:off x="1381898" y="4707007"/>
                <a:ext cx="588623" cy="369332"/>
              </a:xfrm>
              <a:prstGeom prst="rect">
                <a:avLst/>
              </a:prstGeom>
            </p:spPr>
            <p:txBody>
              <a:bodyPr wrap="none">
                <a:spAutoFit/>
              </a:bodyPr>
              <a:lstStyle/>
              <a:p>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F =</a:t>
                </a:r>
                <a:endParaRPr lang="en-GB" dirty="0">
                  <a:solidFill>
                    <a:schemeClr val="tx2">
                      <a:lumMod val="50000"/>
                    </a:schemeClr>
                  </a:solidFill>
                </a:endParaRPr>
              </a:p>
            </p:txBody>
          </p:sp>
          <p:sp>
            <p:nvSpPr>
              <p:cNvPr id="37" name="Rectangle 36">
                <a:extLst>
                  <a:ext uri="{FF2B5EF4-FFF2-40B4-BE49-F238E27FC236}">
                    <a16:creationId xmlns:a16="http://schemas.microsoft.com/office/drawing/2014/main" id="{DE7553E9-C467-44F9-949A-B8645CEFCAF9}"/>
                  </a:ext>
                </a:extLst>
              </p:cNvPr>
              <p:cNvSpPr/>
              <p:nvPr/>
            </p:nvSpPr>
            <p:spPr>
              <a:xfrm>
                <a:off x="1912725" y="4460785"/>
                <a:ext cx="720000" cy="369332"/>
              </a:xfrm>
              <a:prstGeom prst="rect">
                <a:avLst/>
              </a:prstGeom>
            </p:spPr>
            <p:txBody>
              <a:bodyPr wrap="square">
                <a:spAutoFit/>
              </a:bodyPr>
              <a:lstStyle/>
              <a:p>
                <a:pPr lvl="0" algn="ctr">
                  <a:defRPr/>
                </a:pPr>
                <a:r>
                  <a:rPr lang="el-GR"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Δ</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t>
                </a:r>
                <a:endPar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8" name="Rectangle 37">
                <a:extLst>
                  <a:ext uri="{FF2B5EF4-FFF2-40B4-BE49-F238E27FC236}">
                    <a16:creationId xmlns:a16="http://schemas.microsoft.com/office/drawing/2014/main" id="{5C717F5D-00A4-4FDA-9791-EBDB23E7F3A2}"/>
                  </a:ext>
                </a:extLst>
              </p:cNvPr>
              <p:cNvSpPr/>
              <p:nvPr/>
            </p:nvSpPr>
            <p:spPr>
              <a:xfrm>
                <a:off x="1978414" y="4953229"/>
                <a:ext cx="588623" cy="477054"/>
              </a:xfrm>
              <a:prstGeom prst="rect">
                <a:avLst/>
              </a:prstGeom>
            </p:spPr>
            <p:txBody>
              <a:bodyPr wrap="none">
                <a:spAutoFit/>
              </a:bodyPr>
              <a:lstStyle/>
              <a:p>
                <a:pPr algn="ctr"/>
                <a:r>
                  <a:rPr lang="el-GR" sz="2500" b="1" dirty="0">
                    <a:solidFill>
                      <a:srgbClr val="C00000"/>
                    </a:solidFill>
                    <a:latin typeface="Verdana" panose="020B0604030504040204" pitchFamily="34" charset="0"/>
                    <a:ea typeface="Verdana" panose="020B0604030504040204" pitchFamily="34" charset="0"/>
                  </a:rPr>
                  <a:t>Δ</a:t>
                </a:r>
                <a:r>
                  <a:rPr lang="en-GB" sz="2500" b="1" dirty="0">
                    <a:solidFill>
                      <a:srgbClr val="C00000"/>
                    </a:solidFill>
                    <a:latin typeface="Verdana" panose="020B0604030504040204" pitchFamily="34" charset="0"/>
                    <a:ea typeface="Verdana" panose="020B0604030504040204" pitchFamily="34" charset="0"/>
                  </a:rPr>
                  <a:t>t</a:t>
                </a:r>
                <a:endParaRPr lang="en-GB" sz="2500" b="1" dirty="0">
                  <a:solidFill>
                    <a:srgbClr val="C00000"/>
                  </a:solidFill>
                </a:endParaRPr>
              </a:p>
            </p:txBody>
          </p:sp>
          <p:cxnSp>
            <p:nvCxnSpPr>
              <p:cNvPr id="39" name="Straight Connector 38">
                <a:extLst>
                  <a:ext uri="{FF2B5EF4-FFF2-40B4-BE49-F238E27FC236}">
                    <a16:creationId xmlns:a16="http://schemas.microsoft.com/office/drawing/2014/main" id="{A519AD4B-9501-42AF-AFE7-27F1BA253E03}"/>
                  </a:ext>
                </a:extLst>
              </p:cNvPr>
              <p:cNvCxnSpPr/>
              <p:nvPr/>
            </p:nvCxnSpPr>
            <p:spPr>
              <a:xfrm>
                <a:off x="1984725" y="4896050"/>
                <a:ext cx="576000" cy="0"/>
              </a:xfrm>
              <a:prstGeom prst="line">
                <a:avLst/>
              </a:prstGeom>
              <a:ln w="158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3" name="Picture 2">
              <a:extLst>
                <a:ext uri="{FF2B5EF4-FFF2-40B4-BE49-F238E27FC236}">
                  <a16:creationId xmlns:a16="http://schemas.microsoft.com/office/drawing/2014/main" id="{D6448963-2B7F-4206-9973-9D9CE1044B88}"/>
                </a:ext>
              </a:extLst>
            </p:cNvPr>
            <p:cNvPicPr>
              <a:picLocks noChangeAspect="1"/>
            </p:cNvPicPr>
            <p:nvPr/>
          </p:nvPicPr>
          <p:blipFill>
            <a:blip r:embed="rId4"/>
            <a:stretch>
              <a:fillRect/>
            </a:stretch>
          </p:blipFill>
          <p:spPr>
            <a:xfrm>
              <a:off x="4899195" y="1702635"/>
              <a:ext cx="1368605" cy="1271442"/>
            </a:xfrm>
            <a:prstGeom prst="rect">
              <a:avLst/>
            </a:prstGeom>
          </p:spPr>
        </p:pic>
      </p:grpSp>
      <p:grpSp>
        <p:nvGrpSpPr>
          <p:cNvPr id="8" name="Group 7"/>
          <p:cNvGrpSpPr/>
          <p:nvPr/>
        </p:nvGrpSpPr>
        <p:grpSpPr>
          <a:xfrm>
            <a:off x="1315504" y="1702635"/>
            <a:ext cx="2823555" cy="1271442"/>
            <a:chOff x="1315504" y="1702635"/>
            <a:chExt cx="2823555" cy="1271442"/>
          </a:xfrm>
        </p:grpSpPr>
        <p:grpSp>
          <p:nvGrpSpPr>
            <p:cNvPr id="2" name="Group 1">
              <a:extLst>
                <a:ext uri="{FF2B5EF4-FFF2-40B4-BE49-F238E27FC236}">
                  <a16:creationId xmlns:a16="http://schemas.microsoft.com/office/drawing/2014/main" id="{66741BDC-BF28-41E1-ADD9-97A225607813}"/>
                </a:ext>
              </a:extLst>
            </p:cNvPr>
            <p:cNvGrpSpPr/>
            <p:nvPr/>
          </p:nvGrpSpPr>
          <p:grpSpPr>
            <a:xfrm>
              <a:off x="2888232" y="1765922"/>
              <a:ext cx="1250827" cy="861776"/>
              <a:chOff x="1381898" y="4460785"/>
              <a:chExt cx="1250827" cy="861776"/>
            </a:xfrm>
          </p:grpSpPr>
          <p:sp>
            <p:nvSpPr>
              <p:cNvPr id="23" name="Rectangle 22">
                <a:extLst>
                  <a:ext uri="{FF2B5EF4-FFF2-40B4-BE49-F238E27FC236}">
                    <a16:creationId xmlns:a16="http://schemas.microsoft.com/office/drawing/2014/main" id="{7F8F8DDC-422D-4A45-BB20-1A327D4252EE}"/>
                  </a:ext>
                </a:extLst>
              </p:cNvPr>
              <p:cNvSpPr/>
              <p:nvPr/>
            </p:nvSpPr>
            <p:spPr>
              <a:xfrm>
                <a:off x="1381898" y="4707007"/>
                <a:ext cx="663964" cy="477054"/>
              </a:xfrm>
              <a:prstGeom prst="rect">
                <a:avLst/>
              </a:prstGeom>
            </p:spPr>
            <p:txBody>
              <a:bodyPr wrap="none">
                <a:spAutoFit/>
              </a:bodyPr>
              <a:lstStyle/>
              <a:p>
                <a:r>
                  <a:rPr lang="en-US" sz="2500" b="1" dirty="0">
                    <a:solidFill>
                      <a:srgbClr val="C00000"/>
                    </a:solidFill>
                    <a:latin typeface="Verdana" panose="020B0604030504040204" pitchFamily="34" charset="0"/>
                    <a:ea typeface="Verdana" panose="020B0604030504040204" pitchFamily="34" charset="0"/>
                    <a:cs typeface="Verdana" panose="020B0604030504040204" pitchFamily="34" charset="0"/>
                  </a:rPr>
                  <a:t>F</a:t>
                </a: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t>
                </a:r>
                <a:endParaRPr lang="en-GB" dirty="0">
                  <a:solidFill>
                    <a:schemeClr val="tx2">
                      <a:lumMod val="50000"/>
                    </a:schemeClr>
                  </a:solidFill>
                </a:endParaRPr>
              </a:p>
            </p:txBody>
          </p:sp>
          <p:sp>
            <p:nvSpPr>
              <p:cNvPr id="30" name="Rectangle 29">
                <a:extLst>
                  <a:ext uri="{FF2B5EF4-FFF2-40B4-BE49-F238E27FC236}">
                    <a16:creationId xmlns:a16="http://schemas.microsoft.com/office/drawing/2014/main" id="{96FC97F1-3215-4420-9337-079CADD3DF1C}"/>
                  </a:ext>
                </a:extLst>
              </p:cNvPr>
              <p:cNvSpPr/>
              <p:nvPr/>
            </p:nvSpPr>
            <p:spPr>
              <a:xfrm>
                <a:off x="1912725" y="4460785"/>
                <a:ext cx="720000" cy="369332"/>
              </a:xfrm>
              <a:prstGeom prst="rect">
                <a:avLst/>
              </a:prstGeom>
            </p:spPr>
            <p:txBody>
              <a:bodyPr wrap="square">
                <a:spAutoFit/>
              </a:bodyPr>
              <a:lstStyle/>
              <a:p>
                <a:pPr lvl="0" algn="ctr">
                  <a:defRPr/>
                </a:pPr>
                <a:r>
                  <a:rPr lang="el-GR"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Δ</a:t>
                </a: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t>
                </a:r>
                <a:endPar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2" name="Rectangle 31">
                <a:extLst>
                  <a:ext uri="{FF2B5EF4-FFF2-40B4-BE49-F238E27FC236}">
                    <a16:creationId xmlns:a16="http://schemas.microsoft.com/office/drawing/2014/main" id="{291070CA-3404-4CFB-8BC4-79E9BB20606B}"/>
                  </a:ext>
                </a:extLst>
              </p:cNvPr>
              <p:cNvSpPr/>
              <p:nvPr/>
            </p:nvSpPr>
            <p:spPr>
              <a:xfrm>
                <a:off x="2053755" y="4953229"/>
                <a:ext cx="437940" cy="369332"/>
              </a:xfrm>
              <a:prstGeom prst="rect">
                <a:avLst/>
              </a:prstGeom>
            </p:spPr>
            <p:txBody>
              <a:bodyPr wrap="none">
                <a:spAutoFit/>
              </a:bodyPr>
              <a:lstStyle/>
              <a:p>
                <a:pPr algn="ctr"/>
                <a:r>
                  <a:rPr lang="el-GR" dirty="0">
                    <a:solidFill>
                      <a:schemeClr val="tx2">
                        <a:lumMod val="50000"/>
                      </a:schemeClr>
                    </a:solidFill>
                    <a:latin typeface="Verdana" panose="020B0604030504040204" pitchFamily="34" charset="0"/>
                    <a:ea typeface="Verdana" panose="020B0604030504040204" pitchFamily="34" charset="0"/>
                  </a:rPr>
                  <a:t>Δ</a:t>
                </a:r>
                <a:r>
                  <a:rPr lang="en-GB" dirty="0">
                    <a:solidFill>
                      <a:schemeClr val="tx2">
                        <a:lumMod val="50000"/>
                      </a:schemeClr>
                    </a:solidFill>
                    <a:latin typeface="Verdana" panose="020B0604030504040204" pitchFamily="34" charset="0"/>
                    <a:ea typeface="Verdana" panose="020B0604030504040204" pitchFamily="34" charset="0"/>
                  </a:rPr>
                  <a:t>t</a:t>
                </a:r>
                <a:endParaRPr lang="en-GB" dirty="0">
                  <a:solidFill>
                    <a:schemeClr val="tx2">
                      <a:lumMod val="50000"/>
                    </a:schemeClr>
                  </a:solidFill>
                </a:endParaRPr>
              </a:p>
            </p:txBody>
          </p:sp>
          <p:cxnSp>
            <p:nvCxnSpPr>
              <p:cNvPr id="33" name="Straight Connector 32">
                <a:extLst>
                  <a:ext uri="{FF2B5EF4-FFF2-40B4-BE49-F238E27FC236}">
                    <a16:creationId xmlns:a16="http://schemas.microsoft.com/office/drawing/2014/main" id="{C2721E3C-92F6-46E4-A6F7-6B7C73614785}"/>
                  </a:ext>
                </a:extLst>
              </p:cNvPr>
              <p:cNvCxnSpPr/>
              <p:nvPr/>
            </p:nvCxnSpPr>
            <p:spPr>
              <a:xfrm>
                <a:off x="1984725" y="4896050"/>
                <a:ext cx="576000" cy="0"/>
              </a:xfrm>
              <a:prstGeom prst="line">
                <a:avLst/>
              </a:prstGeom>
              <a:ln w="158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5" name="Picture 4">
              <a:extLst>
                <a:ext uri="{FF2B5EF4-FFF2-40B4-BE49-F238E27FC236}">
                  <a16:creationId xmlns:a16="http://schemas.microsoft.com/office/drawing/2014/main" id="{CFA263C2-462F-4E12-BDB6-A931E8AE0B67}"/>
                </a:ext>
              </a:extLst>
            </p:cNvPr>
            <p:cNvPicPr>
              <a:picLocks noChangeAspect="1"/>
            </p:cNvPicPr>
            <p:nvPr/>
          </p:nvPicPr>
          <p:blipFill>
            <a:blip r:embed="rId5"/>
            <a:stretch>
              <a:fillRect/>
            </a:stretch>
          </p:blipFill>
          <p:spPr>
            <a:xfrm>
              <a:off x="1315504" y="1702635"/>
              <a:ext cx="1365829" cy="1271442"/>
            </a:xfrm>
            <a:prstGeom prst="rect">
              <a:avLst/>
            </a:prstGeom>
          </p:spPr>
        </p:pic>
      </p:grpSp>
      <p:grpSp>
        <p:nvGrpSpPr>
          <p:cNvPr id="64" name="Group 63">
            <a:extLst>
              <a:ext uri="{FF2B5EF4-FFF2-40B4-BE49-F238E27FC236}">
                <a16:creationId xmlns:a16="http://schemas.microsoft.com/office/drawing/2014/main" id="{921931A6-E1F7-4562-9492-D824B37B4913}"/>
              </a:ext>
            </a:extLst>
          </p:cNvPr>
          <p:cNvGrpSpPr/>
          <p:nvPr/>
        </p:nvGrpSpPr>
        <p:grpSpPr>
          <a:xfrm>
            <a:off x="402383" y="5553970"/>
            <a:ext cx="8303467" cy="540142"/>
            <a:chOff x="402385" y="4893712"/>
            <a:chExt cx="8303467" cy="540142"/>
          </a:xfrm>
        </p:grpSpPr>
        <p:sp>
          <p:nvSpPr>
            <p:cNvPr id="65" name="Rectangle 64">
              <a:extLst>
                <a:ext uri="{FF2B5EF4-FFF2-40B4-BE49-F238E27FC236}">
                  <a16:creationId xmlns:a16="http://schemas.microsoft.com/office/drawing/2014/main" id="{3B16FD64-A9CD-4CEA-8E3A-C7C5010452F5}"/>
                </a:ext>
              </a:extLst>
            </p:cNvPr>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TextBox 65">
              <a:extLst>
                <a:ext uri="{FF2B5EF4-FFF2-40B4-BE49-F238E27FC236}">
                  <a16:creationId xmlns:a16="http://schemas.microsoft.com/office/drawing/2014/main" id="{950415CE-FFD6-436B-9996-9F0DE05A6822}"/>
                </a:ext>
              </a:extLst>
            </p:cNvPr>
            <p:cNvSpPr txBox="1"/>
            <p:nvPr/>
          </p:nvSpPr>
          <p:spPr>
            <a:xfrm>
              <a:off x="457201"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67" name="TextBox 66">
              <a:extLst>
                <a:ext uri="{FF2B5EF4-FFF2-40B4-BE49-F238E27FC236}">
                  <a16:creationId xmlns:a16="http://schemas.microsoft.com/office/drawing/2014/main" id="{C51E81B6-75FE-43DC-BBB8-1F32198C2657}"/>
                </a:ext>
              </a:extLst>
            </p:cNvPr>
            <p:cNvSpPr txBox="1"/>
            <p:nvPr/>
          </p:nvSpPr>
          <p:spPr>
            <a:xfrm>
              <a:off x="977842"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more than the red player’s ball.</a:t>
              </a:r>
            </a:p>
          </p:txBody>
        </p:sp>
      </p:grpSp>
      <p:sp>
        <p:nvSpPr>
          <p:cNvPr id="35" name="Rounded Rectangle 18">
            <a:hlinkClick r:id="rId6" action="ppaction://hlinksldjump"/>
            <a:extLst>
              <a:ext uri="{FF2B5EF4-FFF2-40B4-BE49-F238E27FC236}">
                <a16:creationId xmlns:a16="http://schemas.microsoft.com/office/drawing/2014/main" id="{D374795A-F2A2-474F-9BCF-49AD3EBDBC40}"/>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15804925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4"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Section 2: Response activities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TextBox 6">
            <a:hlinkClick r:id="rId4"/>
          </p:cNvPr>
          <p:cNvSpPr txBox="1"/>
          <p:nvPr/>
        </p:nvSpPr>
        <p:spPr>
          <a:xfrm>
            <a:off x="457200" y="2839454"/>
            <a:ext cx="8285163" cy="3077766"/>
          </a:xfrm>
          <a:prstGeom prst="rect">
            <a:avLst/>
          </a:prstGeom>
          <a:noFill/>
          <a:ln w="12700">
            <a:solidFill>
              <a:schemeClr val="bg1">
                <a:lumMod val="50000"/>
              </a:schemeClr>
            </a:solidFill>
          </a:ln>
        </p:spPr>
        <p:txBody>
          <a:bodyPr wrap="square" rtlCol="0">
            <a:spAutoFit/>
          </a:bodyPr>
          <a:lstStyle/>
          <a:p>
            <a:pPr algn="ctr">
              <a:spcAft>
                <a:spcPts val="600"/>
              </a:spcAft>
            </a:pPr>
            <a:r>
              <a:rPr lang="en-GB" dirty="0">
                <a:solidFill>
                  <a:schemeClr val="tx2">
                    <a:lumMod val="50000"/>
                  </a:schemeClr>
                </a:solidFill>
              </a:rPr>
              <a:t>A zip file containing all the resources for this key concept can be downloaded from </a:t>
            </a:r>
          </a:p>
          <a:p>
            <a:pPr algn="ctr">
              <a:spcBef>
                <a:spcPts val="1200"/>
              </a:spcBef>
              <a:spcAft>
                <a:spcPts val="1800"/>
              </a:spcAft>
            </a:pPr>
            <a:r>
              <a:rPr lang="en-GB" b="1" dirty="0">
                <a:solidFill>
                  <a:srgbClr val="006580"/>
                </a:solidFill>
              </a:rPr>
              <a:t>www.BestEvidenceScienceTeaching.org</a:t>
            </a:r>
          </a:p>
          <a:p>
            <a:pPr>
              <a:spcAft>
                <a:spcPts val="1200"/>
              </a:spcAft>
            </a:pPr>
            <a:r>
              <a:rPr lang="en-GB" dirty="0">
                <a:solidFill>
                  <a:schemeClr val="tx2">
                    <a:lumMod val="50000"/>
                  </a:schemeClr>
                </a:solidFill>
              </a:rPr>
              <a:t>The zip file provides:</a:t>
            </a:r>
          </a:p>
          <a:p>
            <a:pPr marL="285750" indent="-285750">
              <a:spcAft>
                <a:spcPts val="1200"/>
              </a:spcAft>
              <a:buFont typeface="Arial" panose="020B0604020202020204" pitchFamily="34" charset="0"/>
              <a:buChar char="•"/>
            </a:pPr>
            <a:r>
              <a:rPr lang="en-GB" b="1" dirty="0">
                <a:solidFill>
                  <a:schemeClr val="tx2">
                    <a:lumMod val="50000"/>
                  </a:schemeClr>
                </a:solidFill>
              </a:rPr>
              <a:t>Teacher guidance </a:t>
            </a:r>
            <a:r>
              <a:rPr lang="en-GB" dirty="0">
                <a:solidFill>
                  <a:schemeClr val="tx2">
                    <a:lumMod val="50000"/>
                  </a:schemeClr>
                </a:solidFill>
              </a:rPr>
              <a:t>for this key concept, including a summary of the research evidence on relevant preconceptions and misunderstandings.</a:t>
            </a:r>
          </a:p>
          <a:p>
            <a:pPr marL="285750" indent="-285750">
              <a:spcAft>
                <a:spcPts val="1200"/>
              </a:spcAft>
              <a:buFont typeface="Arial" panose="020B0604020202020204" pitchFamily="34" charset="0"/>
              <a:buChar char="•"/>
            </a:pPr>
            <a:r>
              <a:rPr lang="en-GB" dirty="0">
                <a:solidFill>
                  <a:schemeClr val="tx2">
                    <a:lumMod val="50000"/>
                  </a:schemeClr>
                </a:solidFill>
              </a:rPr>
              <a:t>A full set of editable and printable </a:t>
            </a:r>
            <a:r>
              <a:rPr lang="en-GB" b="1" dirty="0">
                <a:solidFill>
                  <a:schemeClr val="tx2">
                    <a:lumMod val="50000"/>
                  </a:schemeClr>
                </a:solidFill>
              </a:rPr>
              <a:t>student sheets and teacher notes </a:t>
            </a:r>
            <a:r>
              <a:rPr lang="en-GB" dirty="0">
                <a:solidFill>
                  <a:schemeClr val="tx2">
                    <a:lumMod val="50000"/>
                  </a:schemeClr>
                </a:solidFill>
              </a:rPr>
              <a:t>for each response activity. The teacher notes include a summary of research evidence, guidance for using the activity and expected answers. </a:t>
            </a:r>
          </a:p>
        </p:txBody>
      </p:sp>
      <p:sp>
        <p:nvSpPr>
          <p:cNvPr id="8" name="Text Placeholder 16"/>
          <p:cNvSpPr txBox="1">
            <a:spLocks/>
          </p:cNvSpPr>
          <p:nvPr/>
        </p:nvSpPr>
        <p:spPr>
          <a:xfrm>
            <a:off x="457200" y="863125"/>
            <a:ext cx="8285163" cy="1863141"/>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GB" sz="1600" dirty="0"/>
              <a:t>Response activities encourage students to talk and think about what they’re thinking (metacognition).</a:t>
            </a:r>
          </a:p>
          <a:p>
            <a:pPr marL="285750" indent="-285750">
              <a:buFont typeface="Arial" panose="020B0604020202020204" pitchFamily="34" charset="0"/>
              <a:buChar char="•"/>
            </a:pPr>
            <a:r>
              <a:rPr lang="en-GB" sz="1600" dirty="0"/>
              <a:t>This challenges students’ misunderstandings, facilitates meaning-making, and develops and consolidates their scientific understanding. </a:t>
            </a:r>
          </a:p>
        </p:txBody>
      </p:sp>
    </p:spTree>
    <p:extLst>
      <p:ext uri="{BB962C8B-B14F-4D97-AF65-F5344CB8AC3E}">
        <p14:creationId xmlns:p14="http://schemas.microsoft.com/office/powerpoint/2010/main" val="36064249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Crash test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0937" cy="2932497"/>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600"/>
              </a:spcAft>
              <a:buClrTx/>
              <a:buSzTx/>
              <a:buFont typeface="+mj-lt"/>
              <a:buNone/>
              <a:tabLst/>
              <a:defRPr/>
            </a:pPr>
            <a:r>
              <a:rPr lang="en-US" dirty="0"/>
              <a:t>Crash tests are used to check safety</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features on vehicles.</a:t>
            </a:r>
          </a:p>
          <a:p>
            <a:pPr marL="0" marR="0" lvl="0" indent="0" algn="l" defTabSz="914400" rtl="0" eaLnBrk="1" fontAlgn="auto" latinLnBrk="0" hangingPunct="1">
              <a:lnSpc>
                <a:spcPct val="114000"/>
              </a:lnSpc>
              <a:spcBef>
                <a:spcPct val="20000"/>
              </a:spcBef>
              <a:spcAft>
                <a:spcPts val="60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 car and a bus are crashed into each other.</a:t>
            </a:r>
          </a:p>
          <a:p>
            <a:pPr marL="0" marR="0" lvl="0" indent="0" algn="l" defTabSz="914400" rtl="0" eaLnBrk="1" fontAlgn="auto" latinLnBrk="0" hangingPunct="1">
              <a:lnSpc>
                <a:spcPct val="114000"/>
              </a:lnSpc>
              <a:spcBef>
                <a:spcPct val="20000"/>
              </a:spcBef>
              <a:spcAft>
                <a:spcPts val="600"/>
              </a:spcAft>
              <a:buClrTx/>
              <a:buSzTx/>
              <a:buFont typeface="+mj-lt"/>
              <a:buNone/>
              <a:tabLst/>
              <a:defRPr/>
            </a:pPr>
            <a:r>
              <a:rPr lang="en-US" dirty="0"/>
              <a:t>They both</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come to a stop at the place</a:t>
            </a:r>
            <a:r>
              <a:rPr kumimoji="0" lang="en-US" sz="1800" b="0" i="0" u="none" strike="noStrike" kern="1200" cap="none" spc="0" normalizeH="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where they hit</a:t>
            </a: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t>
            </a:r>
          </a:p>
        </p:txBody>
      </p:sp>
      <p:grpSp>
        <p:nvGrpSpPr>
          <p:cNvPr id="2" name="Group 1"/>
          <p:cNvGrpSpPr/>
          <p:nvPr/>
        </p:nvGrpSpPr>
        <p:grpSpPr>
          <a:xfrm>
            <a:off x="853881" y="2516330"/>
            <a:ext cx="7487574" cy="2474454"/>
            <a:chOff x="853881" y="2368579"/>
            <a:chExt cx="7487574" cy="2474454"/>
          </a:xfrm>
        </p:grpSpPr>
        <p:grpSp>
          <p:nvGrpSpPr>
            <p:cNvPr id="6" name="Group 5">
              <a:extLst>
                <a:ext uri="{FF2B5EF4-FFF2-40B4-BE49-F238E27FC236}">
                  <a16:creationId xmlns:a16="http://schemas.microsoft.com/office/drawing/2014/main" id="{5A73BBB5-30EA-9100-0AE6-C4925270741F}"/>
                </a:ext>
              </a:extLst>
            </p:cNvPr>
            <p:cNvGrpSpPr/>
            <p:nvPr/>
          </p:nvGrpSpPr>
          <p:grpSpPr>
            <a:xfrm>
              <a:off x="853881" y="2368579"/>
              <a:ext cx="7487574" cy="2474454"/>
              <a:chOff x="0" y="-61694"/>
              <a:chExt cx="5667555" cy="1954772"/>
            </a:xfrm>
          </p:grpSpPr>
          <p:grpSp>
            <p:nvGrpSpPr>
              <p:cNvPr id="7" name="Group 6">
                <a:extLst>
                  <a:ext uri="{FF2B5EF4-FFF2-40B4-BE49-F238E27FC236}">
                    <a16:creationId xmlns:a16="http://schemas.microsoft.com/office/drawing/2014/main" id="{66443FC1-4D17-CD0C-DDEC-8E6361A6E063}"/>
                  </a:ext>
                </a:extLst>
              </p:cNvPr>
              <p:cNvGrpSpPr/>
              <p:nvPr/>
            </p:nvGrpSpPr>
            <p:grpSpPr>
              <a:xfrm>
                <a:off x="0" y="530105"/>
                <a:ext cx="5667555" cy="945515"/>
                <a:chOff x="0" y="530105"/>
                <a:chExt cx="5667555" cy="945515"/>
              </a:xfrm>
            </p:grpSpPr>
            <p:pic>
              <p:nvPicPr>
                <p:cNvPr id="15" name="Picture 14" descr="Diagram&#10;&#10;Description automatically generated">
                  <a:extLst>
                    <a:ext uri="{FF2B5EF4-FFF2-40B4-BE49-F238E27FC236}">
                      <a16:creationId xmlns:a16="http://schemas.microsoft.com/office/drawing/2014/main" id="{FBEF6B67-3F32-FECF-101D-150D738F03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540000" flipH="1">
                  <a:off x="3521375" y="920091"/>
                  <a:ext cx="1180465" cy="518160"/>
                </a:xfrm>
                <a:prstGeom prst="rect">
                  <a:avLst/>
                </a:prstGeom>
              </p:spPr>
            </p:pic>
            <p:pic>
              <p:nvPicPr>
                <p:cNvPr id="16" name="Picture 15" descr="A picture containing text, clipart&#10;&#10;Description automatically generated">
                  <a:extLst>
                    <a:ext uri="{FF2B5EF4-FFF2-40B4-BE49-F238E27FC236}">
                      <a16:creationId xmlns:a16="http://schemas.microsoft.com/office/drawing/2014/main" id="{598C4ACD-CEB6-DED1-9062-ECA6CBD30BB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891" y="530105"/>
                  <a:ext cx="2479040" cy="945515"/>
                </a:xfrm>
                <a:prstGeom prst="rect">
                  <a:avLst/>
                </a:prstGeom>
              </p:spPr>
            </p:pic>
            <p:cxnSp>
              <p:nvCxnSpPr>
                <p:cNvPr id="17" name="Straight Connector 16">
                  <a:extLst>
                    <a:ext uri="{FF2B5EF4-FFF2-40B4-BE49-F238E27FC236}">
                      <a16:creationId xmlns:a16="http://schemas.microsoft.com/office/drawing/2014/main" id="{3BB985CF-D8FE-1092-3F20-1CB5DAC1A7B1}"/>
                    </a:ext>
                  </a:extLst>
                </p:cNvPr>
                <p:cNvCxnSpPr/>
                <p:nvPr/>
              </p:nvCxnSpPr>
              <p:spPr>
                <a:xfrm>
                  <a:off x="0" y="1454929"/>
                  <a:ext cx="5667555" cy="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8" name="Arrow: Right 7">
                <a:extLst>
                  <a:ext uri="{FF2B5EF4-FFF2-40B4-BE49-F238E27FC236}">
                    <a16:creationId xmlns:a16="http://schemas.microsoft.com/office/drawing/2014/main" id="{FC21D224-4564-4C2D-9821-EE863A49E427}"/>
                  </a:ext>
                </a:extLst>
              </p:cNvPr>
              <p:cNvSpPr/>
              <p:nvPr/>
            </p:nvSpPr>
            <p:spPr>
              <a:xfrm>
                <a:off x="1701950" y="263175"/>
                <a:ext cx="871981" cy="1565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Arrow: Right 8">
                <a:extLst>
                  <a:ext uri="{FF2B5EF4-FFF2-40B4-BE49-F238E27FC236}">
                    <a16:creationId xmlns:a16="http://schemas.microsoft.com/office/drawing/2014/main" id="{3FCC9B26-9B24-58CD-94BF-66477D79BF11}"/>
                  </a:ext>
                </a:extLst>
              </p:cNvPr>
              <p:cNvSpPr/>
              <p:nvPr/>
            </p:nvSpPr>
            <p:spPr>
              <a:xfrm flipH="1">
                <a:off x="3516131" y="263175"/>
                <a:ext cx="871981" cy="15658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Text Box 8">
                <a:extLst>
                  <a:ext uri="{FF2B5EF4-FFF2-40B4-BE49-F238E27FC236}">
                    <a16:creationId xmlns:a16="http://schemas.microsoft.com/office/drawing/2014/main" id="{B82BA35C-1E94-8ECD-8C7D-6E409EDCFFD1}"/>
                  </a:ext>
                </a:extLst>
              </p:cNvPr>
              <p:cNvSpPr txBox="1"/>
              <p:nvPr/>
            </p:nvSpPr>
            <p:spPr>
              <a:xfrm>
                <a:off x="1805823" y="-61694"/>
                <a:ext cx="664234" cy="38151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8 m/s</a:t>
                </a:r>
                <a:endParaRPr lang="en-GB" sz="14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endParaRPr>
              </a:p>
            </p:txBody>
          </p:sp>
          <p:sp>
            <p:nvSpPr>
              <p:cNvPr id="13" name="Text Box 10">
                <a:extLst>
                  <a:ext uri="{FF2B5EF4-FFF2-40B4-BE49-F238E27FC236}">
                    <a16:creationId xmlns:a16="http://schemas.microsoft.com/office/drawing/2014/main" id="{06959210-E22A-DC23-A289-62B5AB8A4744}"/>
                  </a:ext>
                </a:extLst>
              </p:cNvPr>
              <p:cNvSpPr txBox="1"/>
              <p:nvPr/>
            </p:nvSpPr>
            <p:spPr>
              <a:xfrm>
                <a:off x="3804249" y="1496263"/>
                <a:ext cx="940279" cy="39681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1</a:t>
                </a:r>
                <a:r>
                  <a:rPr lang="en-US" sz="10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 </a:t>
                </a:r>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000 kg</a:t>
                </a:r>
                <a:endParaRPr lang="en-GB" sz="14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endParaRPr>
              </a:p>
            </p:txBody>
          </p:sp>
          <p:sp>
            <p:nvSpPr>
              <p:cNvPr id="14" name="Text Box 11">
                <a:extLst>
                  <a:ext uri="{FF2B5EF4-FFF2-40B4-BE49-F238E27FC236}">
                    <a16:creationId xmlns:a16="http://schemas.microsoft.com/office/drawing/2014/main" id="{C7243098-A12C-6CD5-5AEE-1A69E607251F}"/>
                  </a:ext>
                </a:extLst>
              </p:cNvPr>
              <p:cNvSpPr txBox="1"/>
              <p:nvPr/>
            </p:nvSpPr>
            <p:spPr>
              <a:xfrm>
                <a:off x="741872" y="1496263"/>
                <a:ext cx="940279" cy="39681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2</a:t>
                </a:r>
                <a:r>
                  <a:rPr lang="en-US" sz="10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 </a:t>
                </a:r>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500 kg</a:t>
                </a:r>
                <a:endParaRPr lang="en-GB" sz="14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endParaRPr>
              </a:p>
            </p:txBody>
          </p:sp>
        </p:grpSp>
        <p:sp>
          <p:nvSpPr>
            <p:cNvPr id="18" name="Text Box 8">
              <a:extLst>
                <a:ext uri="{FF2B5EF4-FFF2-40B4-BE49-F238E27FC236}">
                  <a16:creationId xmlns:a16="http://schemas.microsoft.com/office/drawing/2014/main" id="{B82BA35C-1E94-8ECD-8C7D-6E409EDCFFD1}"/>
                </a:ext>
              </a:extLst>
            </p:cNvPr>
            <p:cNvSpPr txBox="1"/>
            <p:nvPr/>
          </p:nvSpPr>
          <p:spPr>
            <a:xfrm>
              <a:off x="5636375" y="2368579"/>
              <a:ext cx="877539" cy="48293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 m/s</a:t>
              </a:r>
              <a:endParaRPr lang="en-GB" sz="14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endParaRPr>
            </a:p>
          </p:txBody>
        </p:sp>
      </p:grpSp>
    </p:spTree>
    <p:extLst>
      <p:ext uri="{BB962C8B-B14F-4D97-AF65-F5344CB8AC3E}">
        <p14:creationId xmlns:p14="http://schemas.microsoft.com/office/powerpoint/2010/main" val="21444071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Crash test</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0937" cy="508475"/>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600"/>
              </a:spcAft>
              <a:buClrTx/>
              <a:buSzTx/>
              <a:buFont typeface="+mj-lt"/>
              <a:buNone/>
              <a:tabLst/>
              <a:defRPr/>
            </a:pPr>
            <a:r>
              <a:rPr lang="en-US" sz="1600" b="1" i="1" dirty="0"/>
              <a:t>To answer:</a:t>
            </a:r>
            <a:endParaRPr kumimoji="0" lang="en-US" sz="1600" b="1" i="1" u="none" strike="noStrike" kern="1200" cap="none" spc="0" normalizeH="0" baseline="0" noProof="0" dirty="0">
              <a:ln>
                <a:noFill/>
              </a:ln>
              <a:effectLst/>
              <a:uLnTx/>
              <a:uFillTx/>
            </a:endParaRPr>
          </a:p>
        </p:txBody>
      </p:sp>
      <p:grpSp>
        <p:nvGrpSpPr>
          <p:cNvPr id="2" name="Group 1"/>
          <p:cNvGrpSpPr/>
          <p:nvPr/>
        </p:nvGrpSpPr>
        <p:grpSpPr>
          <a:xfrm>
            <a:off x="810332" y="863125"/>
            <a:ext cx="7487574" cy="2474454"/>
            <a:chOff x="853881" y="2368579"/>
            <a:chExt cx="7487574" cy="2474454"/>
          </a:xfrm>
        </p:grpSpPr>
        <p:grpSp>
          <p:nvGrpSpPr>
            <p:cNvPr id="6" name="Group 5">
              <a:extLst>
                <a:ext uri="{FF2B5EF4-FFF2-40B4-BE49-F238E27FC236}">
                  <a16:creationId xmlns:a16="http://schemas.microsoft.com/office/drawing/2014/main" id="{5A73BBB5-30EA-9100-0AE6-C4925270741F}"/>
                </a:ext>
              </a:extLst>
            </p:cNvPr>
            <p:cNvGrpSpPr/>
            <p:nvPr/>
          </p:nvGrpSpPr>
          <p:grpSpPr>
            <a:xfrm>
              <a:off x="853881" y="2368579"/>
              <a:ext cx="7487574" cy="2474454"/>
              <a:chOff x="0" y="-61694"/>
              <a:chExt cx="5667555" cy="1954772"/>
            </a:xfrm>
          </p:grpSpPr>
          <p:grpSp>
            <p:nvGrpSpPr>
              <p:cNvPr id="7" name="Group 6">
                <a:extLst>
                  <a:ext uri="{FF2B5EF4-FFF2-40B4-BE49-F238E27FC236}">
                    <a16:creationId xmlns:a16="http://schemas.microsoft.com/office/drawing/2014/main" id="{66443FC1-4D17-CD0C-DDEC-8E6361A6E063}"/>
                  </a:ext>
                </a:extLst>
              </p:cNvPr>
              <p:cNvGrpSpPr/>
              <p:nvPr/>
            </p:nvGrpSpPr>
            <p:grpSpPr>
              <a:xfrm>
                <a:off x="0" y="530105"/>
                <a:ext cx="5667555" cy="945515"/>
                <a:chOff x="0" y="530105"/>
                <a:chExt cx="5667555" cy="945515"/>
              </a:xfrm>
            </p:grpSpPr>
            <p:pic>
              <p:nvPicPr>
                <p:cNvPr id="15" name="Picture 14" descr="Diagram&#10;&#10;Description automatically generated">
                  <a:extLst>
                    <a:ext uri="{FF2B5EF4-FFF2-40B4-BE49-F238E27FC236}">
                      <a16:creationId xmlns:a16="http://schemas.microsoft.com/office/drawing/2014/main" id="{FBEF6B67-3F32-FECF-101D-150D738F037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540000" flipH="1">
                  <a:off x="3521375" y="920091"/>
                  <a:ext cx="1180465" cy="518160"/>
                </a:xfrm>
                <a:prstGeom prst="rect">
                  <a:avLst/>
                </a:prstGeom>
              </p:spPr>
            </p:pic>
            <p:pic>
              <p:nvPicPr>
                <p:cNvPr id="16" name="Picture 15" descr="A picture containing text, clipart&#10;&#10;Description automatically generated">
                  <a:extLst>
                    <a:ext uri="{FF2B5EF4-FFF2-40B4-BE49-F238E27FC236}">
                      <a16:creationId xmlns:a16="http://schemas.microsoft.com/office/drawing/2014/main" id="{598C4ACD-CEB6-DED1-9062-ECA6CBD30BB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891" y="530105"/>
                  <a:ext cx="2479040" cy="945515"/>
                </a:xfrm>
                <a:prstGeom prst="rect">
                  <a:avLst/>
                </a:prstGeom>
              </p:spPr>
            </p:pic>
            <p:cxnSp>
              <p:nvCxnSpPr>
                <p:cNvPr id="17" name="Straight Connector 16">
                  <a:extLst>
                    <a:ext uri="{FF2B5EF4-FFF2-40B4-BE49-F238E27FC236}">
                      <a16:creationId xmlns:a16="http://schemas.microsoft.com/office/drawing/2014/main" id="{3BB985CF-D8FE-1092-3F20-1CB5DAC1A7B1}"/>
                    </a:ext>
                  </a:extLst>
                </p:cNvPr>
                <p:cNvCxnSpPr/>
                <p:nvPr/>
              </p:nvCxnSpPr>
              <p:spPr>
                <a:xfrm>
                  <a:off x="0" y="1454929"/>
                  <a:ext cx="5667555" cy="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8" name="Arrow: Right 7">
                <a:extLst>
                  <a:ext uri="{FF2B5EF4-FFF2-40B4-BE49-F238E27FC236}">
                    <a16:creationId xmlns:a16="http://schemas.microsoft.com/office/drawing/2014/main" id="{FC21D224-4564-4C2D-9821-EE863A49E427}"/>
                  </a:ext>
                </a:extLst>
              </p:cNvPr>
              <p:cNvSpPr/>
              <p:nvPr/>
            </p:nvSpPr>
            <p:spPr>
              <a:xfrm>
                <a:off x="1701950" y="263175"/>
                <a:ext cx="871981" cy="1565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Arrow: Right 8">
                <a:extLst>
                  <a:ext uri="{FF2B5EF4-FFF2-40B4-BE49-F238E27FC236}">
                    <a16:creationId xmlns:a16="http://schemas.microsoft.com/office/drawing/2014/main" id="{3FCC9B26-9B24-58CD-94BF-66477D79BF11}"/>
                  </a:ext>
                </a:extLst>
              </p:cNvPr>
              <p:cNvSpPr/>
              <p:nvPr/>
            </p:nvSpPr>
            <p:spPr>
              <a:xfrm flipH="1">
                <a:off x="3516131" y="263175"/>
                <a:ext cx="871981" cy="15658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Text Box 8">
                <a:extLst>
                  <a:ext uri="{FF2B5EF4-FFF2-40B4-BE49-F238E27FC236}">
                    <a16:creationId xmlns:a16="http://schemas.microsoft.com/office/drawing/2014/main" id="{B82BA35C-1E94-8ECD-8C7D-6E409EDCFFD1}"/>
                  </a:ext>
                </a:extLst>
              </p:cNvPr>
              <p:cNvSpPr txBox="1"/>
              <p:nvPr/>
            </p:nvSpPr>
            <p:spPr>
              <a:xfrm>
                <a:off x="1805823" y="-61694"/>
                <a:ext cx="664234" cy="38151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8 m/s</a:t>
                </a:r>
                <a:endParaRPr lang="en-GB" sz="14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endParaRPr>
              </a:p>
            </p:txBody>
          </p:sp>
          <p:sp>
            <p:nvSpPr>
              <p:cNvPr id="13" name="Text Box 10">
                <a:extLst>
                  <a:ext uri="{FF2B5EF4-FFF2-40B4-BE49-F238E27FC236}">
                    <a16:creationId xmlns:a16="http://schemas.microsoft.com/office/drawing/2014/main" id="{06959210-E22A-DC23-A289-62B5AB8A4744}"/>
                  </a:ext>
                </a:extLst>
              </p:cNvPr>
              <p:cNvSpPr txBox="1"/>
              <p:nvPr/>
            </p:nvSpPr>
            <p:spPr>
              <a:xfrm>
                <a:off x="3804249" y="1496263"/>
                <a:ext cx="940279" cy="39681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1</a:t>
                </a:r>
                <a:r>
                  <a:rPr lang="en-US" sz="10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 </a:t>
                </a:r>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000 kg</a:t>
                </a:r>
                <a:endParaRPr lang="en-GB" sz="14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endParaRPr>
              </a:p>
            </p:txBody>
          </p:sp>
          <p:sp>
            <p:nvSpPr>
              <p:cNvPr id="14" name="Text Box 11">
                <a:extLst>
                  <a:ext uri="{FF2B5EF4-FFF2-40B4-BE49-F238E27FC236}">
                    <a16:creationId xmlns:a16="http://schemas.microsoft.com/office/drawing/2014/main" id="{C7243098-A12C-6CD5-5AEE-1A69E607251F}"/>
                  </a:ext>
                </a:extLst>
              </p:cNvPr>
              <p:cNvSpPr txBox="1"/>
              <p:nvPr/>
            </p:nvSpPr>
            <p:spPr>
              <a:xfrm>
                <a:off x="741872" y="1496263"/>
                <a:ext cx="940279" cy="39681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2</a:t>
                </a:r>
                <a:r>
                  <a:rPr lang="en-US" sz="10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 </a:t>
                </a:r>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500 kg</a:t>
                </a:r>
                <a:endParaRPr lang="en-GB" sz="14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endParaRPr>
              </a:p>
            </p:txBody>
          </p:sp>
        </p:grpSp>
        <p:sp>
          <p:nvSpPr>
            <p:cNvPr id="18" name="Text Box 8">
              <a:extLst>
                <a:ext uri="{FF2B5EF4-FFF2-40B4-BE49-F238E27FC236}">
                  <a16:creationId xmlns:a16="http://schemas.microsoft.com/office/drawing/2014/main" id="{B82BA35C-1E94-8ECD-8C7D-6E409EDCFFD1}"/>
                </a:ext>
              </a:extLst>
            </p:cNvPr>
            <p:cNvSpPr txBox="1"/>
            <p:nvPr/>
          </p:nvSpPr>
          <p:spPr>
            <a:xfrm>
              <a:off x="5636375" y="2368579"/>
              <a:ext cx="877539" cy="48293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US"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rPr>
                <a:t>? m/s</a:t>
              </a:r>
              <a:endParaRPr lang="en-GB" sz="1400" dirty="0">
                <a:solidFill>
                  <a:schemeClr val="tx2">
                    <a:lumMod val="50000"/>
                  </a:schemeClr>
                </a:solidFill>
                <a:effectLst/>
                <a:latin typeface="Verdana" panose="020B0604030504040204" pitchFamily="34" charset="0"/>
                <a:ea typeface="Verdana" panose="020B0604030504040204" pitchFamily="34" charset="0"/>
                <a:cs typeface="Arial" panose="020B0604020202020204" pitchFamily="34" charset="0"/>
              </a:endParaRPr>
            </a:p>
          </p:txBody>
        </p:sp>
      </p:grpSp>
      <p:sp>
        <p:nvSpPr>
          <p:cNvPr id="19" name="Text Placeholder 16"/>
          <p:cNvSpPr txBox="1">
            <a:spLocks/>
          </p:cNvSpPr>
          <p:nvPr/>
        </p:nvSpPr>
        <p:spPr>
          <a:xfrm>
            <a:off x="457200" y="3611040"/>
            <a:ext cx="8280937" cy="2810706"/>
          </a:xfrm>
          <a:prstGeom prst="rect">
            <a:avLst/>
          </a:prstGeom>
        </p:spPr>
        <p:txBody>
          <a:bodyPr vert="horz" lIns="91440" tIns="45720" rIns="91440" bIns="45720" rtlCol="0">
            <a:sp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marR="0" lvl="0" indent="-355600" algn="l" defTabSz="914400" rtl="0" eaLnBrk="1" fontAlgn="auto" latinLnBrk="0" hangingPunct="1">
              <a:lnSpc>
                <a:spcPct val="114000"/>
              </a:lnSpc>
              <a:spcBef>
                <a:spcPct val="20000"/>
              </a:spcBef>
              <a:buClrTx/>
              <a:buSzTx/>
              <a:tabLst/>
              <a:defRPr/>
            </a:pPr>
            <a:r>
              <a:rPr kumimoji="0" lang="en-US" b="1" u="none" strike="noStrike" kern="1200" cap="none" spc="0" normalizeH="0" baseline="0" noProof="0" dirty="0">
                <a:ln>
                  <a:noFill/>
                </a:ln>
                <a:effectLst/>
                <a:uLnTx/>
                <a:uFillTx/>
              </a:rPr>
              <a:t>1.</a:t>
            </a:r>
            <a:r>
              <a:rPr kumimoji="0" lang="en-US" u="none" strike="noStrike" kern="1200" cap="none" spc="0" normalizeH="0" baseline="0" noProof="0" dirty="0">
                <a:ln>
                  <a:noFill/>
                </a:ln>
                <a:effectLst/>
                <a:uLnTx/>
                <a:uFillTx/>
              </a:rPr>
              <a:t>	</a:t>
            </a:r>
            <a:r>
              <a:rPr kumimoji="0" lang="en-US" b="1" u="none" strike="noStrike" kern="1200" cap="none" spc="0" normalizeH="0" baseline="0" noProof="0" dirty="0">
                <a:ln>
                  <a:noFill/>
                </a:ln>
                <a:effectLst/>
                <a:uLnTx/>
                <a:uFillTx/>
              </a:rPr>
              <a:t>Calculate</a:t>
            </a:r>
            <a:r>
              <a:rPr kumimoji="0" lang="en-US" u="none" strike="noStrike" kern="1200" cap="none" spc="0" normalizeH="0" baseline="0" noProof="0" dirty="0">
                <a:ln>
                  <a:noFill/>
                </a:ln>
                <a:effectLst/>
                <a:uLnTx/>
                <a:uFillTx/>
              </a:rPr>
              <a:t> </a:t>
            </a:r>
            <a:r>
              <a:rPr kumimoji="0" lang="en-US" u="none" strike="noStrike" kern="1200" cap="none" spc="0" normalizeH="0" noProof="0" dirty="0">
                <a:ln>
                  <a:noFill/>
                </a:ln>
                <a:effectLst/>
                <a:uLnTx/>
                <a:uFillTx/>
              </a:rPr>
              <a:t>the momentum of the bus before the collision.</a:t>
            </a:r>
          </a:p>
          <a:p>
            <a:pPr marL="355600" marR="0" lvl="0" indent="-355600" algn="l" defTabSz="914400" rtl="0" eaLnBrk="1" fontAlgn="auto" latinLnBrk="0" hangingPunct="1">
              <a:lnSpc>
                <a:spcPct val="114000"/>
              </a:lnSpc>
              <a:spcBef>
                <a:spcPct val="20000"/>
              </a:spcBef>
              <a:spcAft>
                <a:spcPts val="600"/>
              </a:spcAft>
              <a:buClrTx/>
              <a:buSzTx/>
              <a:tabLst/>
              <a:defRPr/>
            </a:pPr>
            <a:r>
              <a:rPr kumimoji="0" lang="en-US" u="none" strike="noStrike" kern="1200" cap="none" spc="0" normalizeH="0" baseline="0" noProof="0" dirty="0">
                <a:ln>
                  <a:noFill/>
                </a:ln>
                <a:effectLst/>
                <a:uLnTx/>
                <a:uFillTx/>
              </a:rPr>
              <a:t>	</a:t>
            </a:r>
            <a:r>
              <a:rPr kumimoji="0" lang="en-US" sz="1600" i="1" u="none" strike="noStrike" kern="1200" cap="none" spc="0" normalizeH="0" baseline="0" noProof="0" dirty="0">
                <a:ln>
                  <a:noFill/>
                </a:ln>
                <a:effectLst/>
                <a:uLnTx/>
                <a:uFillTx/>
              </a:rPr>
              <a:t>Give</a:t>
            </a:r>
            <a:r>
              <a:rPr kumimoji="0" lang="en-US" sz="1600" i="1" u="none" strike="noStrike" kern="1200" cap="none" spc="0" normalizeH="0" noProof="0" dirty="0">
                <a:ln>
                  <a:noFill/>
                </a:ln>
                <a:effectLst/>
                <a:uLnTx/>
                <a:uFillTx/>
              </a:rPr>
              <a:t> its size and direction.</a:t>
            </a:r>
          </a:p>
          <a:p>
            <a:pPr marL="355600" marR="0" lvl="0" indent="-355600" algn="l" defTabSz="914400" rtl="0" eaLnBrk="1" fontAlgn="auto" latinLnBrk="0" hangingPunct="1">
              <a:lnSpc>
                <a:spcPct val="114000"/>
              </a:lnSpc>
              <a:spcBef>
                <a:spcPct val="20000"/>
              </a:spcBef>
              <a:buClrTx/>
              <a:buSzTx/>
              <a:tabLst/>
              <a:defRPr/>
            </a:pPr>
            <a:r>
              <a:rPr lang="en-US" b="1" baseline="0" dirty="0"/>
              <a:t>2.</a:t>
            </a:r>
            <a:r>
              <a:rPr lang="en-US" baseline="0" dirty="0"/>
              <a:t>	</a:t>
            </a:r>
            <a:r>
              <a:rPr lang="en-US" b="1" baseline="0" dirty="0"/>
              <a:t>State</a:t>
            </a:r>
            <a:r>
              <a:rPr lang="en-US" baseline="0" dirty="0"/>
              <a:t> the momentum</a:t>
            </a:r>
            <a:r>
              <a:rPr lang="en-US" dirty="0"/>
              <a:t> of the car before the collision.</a:t>
            </a:r>
          </a:p>
          <a:p>
            <a:pPr marL="355600" marR="0" lvl="0" indent="-355600" algn="l" defTabSz="914400" rtl="0" eaLnBrk="1" fontAlgn="auto" latinLnBrk="0" hangingPunct="1">
              <a:lnSpc>
                <a:spcPct val="114000"/>
              </a:lnSpc>
              <a:spcBef>
                <a:spcPct val="20000"/>
              </a:spcBef>
              <a:spcAft>
                <a:spcPts val="600"/>
              </a:spcAft>
              <a:buClrTx/>
              <a:buSzTx/>
              <a:tabLst/>
              <a:defRPr/>
            </a:pPr>
            <a:r>
              <a:rPr lang="en-US" dirty="0"/>
              <a:t>	</a:t>
            </a:r>
            <a:r>
              <a:rPr lang="en-US" sz="1600" i="1" dirty="0"/>
              <a:t>Give its size and direction.</a:t>
            </a:r>
          </a:p>
          <a:p>
            <a:pPr marL="355600" marR="0" lvl="0" indent="-355600" algn="l" defTabSz="914400" rtl="0" eaLnBrk="1" fontAlgn="auto" latinLnBrk="0" hangingPunct="1">
              <a:lnSpc>
                <a:spcPct val="114000"/>
              </a:lnSpc>
              <a:spcBef>
                <a:spcPct val="20000"/>
              </a:spcBef>
              <a:spcAft>
                <a:spcPts val="600"/>
              </a:spcAft>
              <a:buClrTx/>
              <a:buSzTx/>
              <a:tabLst/>
              <a:defRPr/>
            </a:pPr>
            <a:r>
              <a:rPr lang="en-US" b="1" dirty="0"/>
              <a:t>3.</a:t>
            </a:r>
            <a:r>
              <a:rPr lang="en-US" dirty="0"/>
              <a:t>	How does the total momentum after the collision </a:t>
            </a:r>
            <a:r>
              <a:rPr lang="en-US" b="1" dirty="0"/>
              <a:t>compare</a:t>
            </a:r>
            <a:r>
              <a:rPr lang="en-US" dirty="0"/>
              <a:t> to the total momentum before the collision? </a:t>
            </a:r>
          </a:p>
          <a:p>
            <a:pPr marL="355600" marR="0" lvl="0" indent="-355600" algn="l" defTabSz="914400" rtl="0" eaLnBrk="1" fontAlgn="auto" latinLnBrk="0" hangingPunct="1">
              <a:lnSpc>
                <a:spcPct val="114000"/>
              </a:lnSpc>
              <a:spcBef>
                <a:spcPct val="20000"/>
              </a:spcBef>
              <a:spcAft>
                <a:spcPts val="600"/>
              </a:spcAft>
              <a:buClrTx/>
              <a:buSzTx/>
              <a:tabLst/>
              <a:defRPr/>
            </a:pPr>
            <a:r>
              <a:rPr kumimoji="0" lang="en-US" u="none" strike="noStrike" kern="1200" cap="none" spc="0" normalizeH="0" baseline="0" noProof="0" dirty="0">
                <a:ln>
                  <a:noFill/>
                </a:ln>
                <a:effectLst/>
                <a:uLnTx/>
                <a:uFillTx/>
              </a:rPr>
              <a:t>	</a:t>
            </a:r>
          </a:p>
        </p:txBody>
      </p:sp>
      <p:sp>
        <p:nvSpPr>
          <p:cNvPr id="20" name="Rounded Rectangle 18">
            <a:hlinkClick r:id="rId6" action="ppaction://hlinksldjump"/>
            <a:extLst>
              <a:ext uri="{FF2B5EF4-FFF2-40B4-BE49-F238E27FC236}">
                <a16:creationId xmlns:a16="http://schemas.microsoft.com/office/drawing/2014/main" id="{A31E6F60-89AF-4557-8BE7-A14C634EA531}"/>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25358612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79">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Wall game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5"/>
            <a:ext cx="8285163" cy="1008649"/>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600"/>
              </a:spcAft>
              <a:buClrTx/>
              <a:buSzTx/>
              <a:buFont typeface="+mj-lt"/>
              <a:buNone/>
              <a:tabLst/>
              <a:defRPr/>
            </a:pPr>
            <a:r>
              <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Lucy kicks a football off a wall. </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US" dirty="0"/>
              <a:t>It bounces off at an angle, but its speed does not change.</a:t>
            </a: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kumimoji="0" lang="en-US"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14000"/>
              </a:lnSpc>
              <a:spcBef>
                <a:spcPct val="20000"/>
              </a:spcBef>
              <a:spcAft>
                <a:spcPts val="0"/>
              </a:spcAft>
              <a:buClrTx/>
              <a:buSzTx/>
              <a:buFont typeface="+mj-lt"/>
              <a:buNone/>
              <a:tabLst/>
              <a:defRPr/>
            </a:pPr>
            <a:endParaRPr lang="en-US" dirty="0"/>
          </a:p>
        </p:txBody>
      </p:sp>
      <p:grpSp>
        <p:nvGrpSpPr>
          <p:cNvPr id="4119" name="Group 4118"/>
          <p:cNvGrpSpPr/>
          <p:nvPr/>
        </p:nvGrpSpPr>
        <p:grpSpPr>
          <a:xfrm>
            <a:off x="1340720" y="2300437"/>
            <a:ext cx="6426798" cy="2890569"/>
            <a:chOff x="1386382" y="2300437"/>
            <a:chExt cx="6426798" cy="2890569"/>
          </a:xfrm>
        </p:grpSpPr>
        <p:grpSp>
          <p:nvGrpSpPr>
            <p:cNvPr id="50" name="Group 49"/>
            <p:cNvGrpSpPr/>
            <p:nvPr/>
          </p:nvGrpSpPr>
          <p:grpSpPr>
            <a:xfrm>
              <a:off x="1772044" y="2300437"/>
              <a:ext cx="6041136" cy="2890569"/>
              <a:chOff x="1579213" y="2112113"/>
              <a:chExt cx="6041136" cy="2890569"/>
            </a:xfrm>
            <a:scene3d>
              <a:camera prst="orthographicFront">
                <a:rot lat="600000" lon="0" rev="0"/>
              </a:camera>
              <a:lightRig rig="threePt" dir="t"/>
            </a:scene3d>
          </p:grpSpPr>
          <p:grpSp>
            <p:nvGrpSpPr>
              <p:cNvPr id="16" name="Group 15">
                <a:extLst>
                  <a:ext uri="{FF2B5EF4-FFF2-40B4-BE49-F238E27FC236}">
                    <a16:creationId xmlns:a16="http://schemas.microsoft.com/office/drawing/2014/main" id="{085B0E2E-B458-146A-80F2-89B25EEDC9B8}"/>
                  </a:ext>
                </a:extLst>
              </p:cNvPr>
              <p:cNvGrpSpPr/>
              <p:nvPr/>
            </p:nvGrpSpPr>
            <p:grpSpPr>
              <a:xfrm>
                <a:off x="1579213" y="2112113"/>
                <a:ext cx="6041136" cy="1444533"/>
                <a:chOff x="0" y="0"/>
                <a:chExt cx="4140818" cy="990600"/>
              </a:xfrm>
            </p:grpSpPr>
            <p:sp>
              <p:nvSpPr>
                <p:cNvPr id="20" name="Rectangle 19">
                  <a:extLst>
                    <a:ext uri="{FF2B5EF4-FFF2-40B4-BE49-F238E27FC236}">
                      <a16:creationId xmlns:a16="http://schemas.microsoft.com/office/drawing/2014/main" id="{F3BEDF40-D5E8-CB3F-660E-87C004562B73}"/>
                    </a:ext>
                  </a:extLst>
                </p:cNvPr>
                <p:cNvSpPr/>
                <p:nvPr/>
              </p:nvSpPr>
              <p:spPr>
                <a:xfrm>
                  <a:off x="316112"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Rectangle 20">
                  <a:extLst>
                    <a:ext uri="{FF2B5EF4-FFF2-40B4-BE49-F238E27FC236}">
                      <a16:creationId xmlns:a16="http://schemas.microsoft.com/office/drawing/2014/main" id="{57E2F561-3E78-0112-3283-06BBD55418E5}"/>
                    </a:ext>
                  </a:extLst>
                </p:cNvPr>
                <p:cNvSpPr/>
                <p:nvPr/>
              </p:nvSpPr>
              <p:spPr>
                <a:xfrm>
                  <a:off x="946549"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22" name="Rectangle 21">
                  <a:extLst>
                    <a:ext uri="{FF2B5EF4-FFF2-40B4-BE49-F238E27FC236}">
                      <a16:creationId xmlns:a16="http://schemas.microsoft.com/office/drawing/2014/main" id="{52749B5A-16EA-3541-3BEA-D1AF39A9B837}"/>
                    </a:ext>
                  </a:extLst>
                </p:cNvPr>
                <p:cNvSpPr/>
                <p:nvPr/>
              </p:nvSpPr>
              <p:spPr>
                <a:xfrm>
                  <a:off x="1584724"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3" name="Rectangle 22">
                  <a:extLst>
                    <a:ext uri="{FF2B5EF4-FFF2-40B4-BE49-F238E27FC236}">
                      <a16:creationId xmlns:a16="http://schemas.microsoft.com/office/drawing/2014/main" id="{6C6F257B-70AA-D405-6610-0CDD881177A3}"/>
                    </a:ext>
                  </a:extLst>
                </p:cNvPr>
                <p:cNvSpPr/>
                <p:nvPr/>
              </p:nvSpPr>
              <p:spPr>
                <a:xfrm>
                  <a:off x="2222899"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4" name="Rectangle 23">
                  <a:extLst>
                    <a:ext uri="{FF2B5EF4-FFF2-40B4-BE49-F238E27FC236}">
                      <a16:creationId xmlns:a16="http://schemas.microsoft.com/office/drawing/2014/main" id="{73C7FAC1-1410-4BCF-DAE4-B776786B1E0A}"/>
                    </a:ext>
                  </a:extLst>
                </p:cNvPr>
                <p:cNvSpPr/>
                <p:nvPr/>
              </p:nvSpPr>
              <p:spPr>
                <a:xfrm>
                  <a:off x="2861074"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5" name="Rectangle 24">
                  <a:extLst>
                    <a:ext uri="{FF2B5EF4-FFF2-40B4-BE49-F238E27FC236}">
                      <a16:creationId xmlns:a16="http://schemas.microsoft.com/office/drawing/2014/main" id="{2D99489A-69B0-910B-0D05-0C36BFE3D513}"/>
                    </a:ext>
                  </a:extLst>
                </p:cNvPr>
                <p:cNvSpPr/>
                <p:nvPr/>
              </p:nvSpPr>
              <p:spPr>
                <a:xfrm>
                  <a:off x="3499249"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6" name="Rectangle 25">
                  <a:extLst>
                    <a:ext uri="{FF2B5EF4-FFF2-40B4-BE49-F238E27FC236}">
                      <a16:creationId xmlns:a16="http://schemas.microsoft.com/office/drawing/2014/main" id="{954F3329-DC87-46CE-59CB-7D695DEBD582}"/>
                    </a:ext>
                  </a:extLst>
                </p:cNvPr>
                <p:cNvSpPr/>
                <p:nvPr/>
              </p:nvSpPr>
              <p:spPr>
                <a:xfrm>
                  <a:off x="0" y="2476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Rectangle 26">
                  <a:extLst>
                    <a:ext uri="{FF2B5EF4-FFF2-40B4-BE49-F238E27FC236}">
                      <a16:creationId xmlns:a16="http://schemas.microsoft.com/office/drawing/2014/main" id="{B50042C9-BB01-EBF8-4BC9-5F3A2718BE08}"/>
                    </a:ext>
                  </a:extLst>
                </p:cNvPr>
                <p:cNvSpPr/>
                <p:nvPr/>
              </p:nvSpPr>
              <p:spPr>
                <a:xfrm>
                  <a:off x="638175" y="2476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8" name="Rectangle 27">
                  <a:extLst>
                    <a:ext uri="{FF2B5EF4-FFF2-40B4-BE49-F238E27FC236}">
                      <a16:creationId xmlns:a16="http://schemas.microsoft.com/office/drawing/2014/main" id="{6750201B-70C6-B7C8-2877-C5CFA7B09F65}"/>
                    </a:ext>
                  </a:extLst>
                </p:cNvPr>
                <p:cNvSpPr/>
                <p:nvPr/>
              </p:nvSpPr>
              <p:spPr>
                <a:xfrm>
                  <a:off x="127635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9" name="Rectangle 28">
                  <a:extLst>
                    <a:ext uri="{FF2B5EF4-FFF2-40B4-BE49-F238E27FC236}">
                      <a16:creationId xmlns:a16="http://schemas.microsoft.com/office/drawing/2014/main" id="{B7AD863B-8944-1AAC-024D-55F035565A12}"/>
                    </a:ext>
                  </a:extLst>
                </p:cNvPr>
                <p:cNvSpPr/>
                <p:nvPr/>
              </p:nvSpPr>
              <p:spPr>
                <a:xfrm>
                  <a:off x="191452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0" name="Rectangle 29">
                  <a:extLst>
                    <a:ext uri="{FF2B5EF4-FFF2-40B4-BE49-F238E27FC236}">
                      <a16:creationId xmlns:a16="http://schemas.microsoft.com/office/drawing/2014/main" id="{63C7DB4A-B0DF-D405-7A07-930F1A1DEFC0}"/>
                    </a:ext>
                  </a:extLst>
                </p:cNvPr>
                <p:cNvSpPr/>
                <p:nvPr/>
              </p:nvSpPr>
              <p:spPr>
                <a:xfrm>
                  <a:off x="255270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1" name="Rectangle 30">
                  <a:extLst>
                    <a:ext uri="{FF2B5EF4-FFF2-40B4-BE49-F238E27FC236}">
                      <a16:creationId xmlns:a16="http://schemas.microsoft.com/office/drawing/2014/main" id="{B6B0A8C2-E3AE-C4A3-A96F-6861AED9023C}"/>
                    </a:ext>
                  </a:extLst>
                </p:cNvPr>
                <p:cNvSpPr/>
                <p:nvPr/>
              </p:nvSpPr>
              <p:spPr>
                <a:xfrm>
                  <a:off x="319087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2" name="Rectangle 31">
                  <a:extLst>
                    <a:ext uri="{FF2B5EF4-FFF2-40B4-BE49-F238E27FC236}">
                      <a16:creationId xmlns:a16="http://schemas.microsoft.com/office/drawing/2014/main" id="{BEFEDD4B-971C-1571-87F5-6D18678821CB}"/>
                    </a:ext>
                  </a:extLst>
                </p:cNvPr>
                <p:cNvSpPr/>
                <p:nvPr/>
              </p:nvSpPr>
              <p:spPr>
                <a:xfrm>
                  <a:off x="316112"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3" name="Rectangle 32">
                  <a:extLst>
                    <a:ext uri="{FF2B5EF4-FFF2-40B4-BE49-F238E27FC236}">
                      <a16:creationId xmlns:a16="http://schemas.microsoft.com/office/drawing/2014/main" id="{0F4520E9-833A-0800-D05D-0E41AD7C6577}"/>
                    </a:ext>
                  </a:extLst>
                </p:cNvPr>
                <p:cNvSpPr/>
                <p:nvPr/>
              </p:nvSpPr>
              <p:spPr>
                <a:xfrm>
                  <a:off x="94654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4" name="Rectangle 33">
                  <a:extLst>
                    <a:ext uri="{FF2B5EF4-FFF2-40B4-BE49-F238E27FC236}">
                      <a16:creationId xmlns:a16="http://schemas.microsoft.com/office/drawing/2014/main" id="{6E2169E0-1252-EE42-A59B-D970338BCC7C}"/>
                    </a:ext>
                  </a:extLst>
                </p:cNvPr>
                <p:cNvSpPr/>
                <p:nvPr/>
              </p:nvSpPr>
              <p:spPr>
                <a:xfrm>
                  <a:off x="158472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5" name="Rectangle 34">
                  <a:extLst>
                    <a:ext uri="{FF2B5EF4-FFF2-40B4-BE49-F238E27FC236}">
                      <a16:creationId xmlns:a16="http://schemas.microsoft.com/office/drawing/2014/main" id="{78F1CE45-2425-5679-502A-35B598CCA03D}"/>
                    </a:ext>
                  </a:extLst>
                </p:cNvPr>
                <p:cNvSpPr/>
                <p:nvPr/>
              </p:nvSpPr>
              <p:spPr>
                <a:xfrm>
                  <a:off x="222289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6" name="Rectangle 35">
                  <a:extLst>
                    <a:ext uri="{FF2B5EF4-FFF2-40B4-BE49-F238E27FC236}">
                      <a16:creationId xmlns:a16="http://schemas.microsoft.com/office/drawing/2014/main" id="{151A4B77-AED2-7CFE-0931-E66424B1AD8E}"/>
                    </a:ext>
                  </a:extLst>
                </p:cNvPr>
                <p:cNvSpPr/>
                <p:nvPr/>
              </p:nvSpPr>
              <p:spPr>
                <a:xfrm>
                  <a:off x="286107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7" name="Rectangle 36">
                  <a:extLst>
                    <a:ext uri="{FF2B5EF4-FFF2-40B4-BE49-F238E27FC236}">
                      <a16:creationId xmlns:a16="http://schemas.microsoft.com/office/drawing/2014/main" id="{469BDDC8-063D-0CF4-6A7A-B521851E2D36}"/>
                    </a:ext>
                  </a:extLst>
                </p:cNvPr>
                <p:cNvSpPr/>
                <p:nvPr/>
              </p:nvSpPr>
              <p:spPr>
                <a:xfrm>
                  <a:off x="3499249" y="49530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8" name="Rectangle 37">
                  <a:extLst>
                    <a:ext uri="{FF2B5EF4-FFF2-40B4-BE49-F238E27FC236}">
                      <a16:creationId xmlns:a16="http://schemas.microsoft.com/office/drawing/2014/main" id="{242738AC-9886-31EA-EE81-DBF0A5F4FB59}"/>
                    </a:ext>
                  </a:extLst>
                </p:cNvPr>
                <p:cNvSpPr/>
                <p:nvPr/>
              </p:nvSpPr>
              <p:spPr>
                <a:xfrm>
                  <a:off x="0"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9" name="Rectangle 38">
                  <a:extLst>
                    <a:ext uri="{FF2B5EF4-FFF2-40B4-BE49-F238E27FC236}">
                      <a16:creationId xmlns:a16="http://schemas.microsoft.com/office/drawing/2014/main" id="{50C98026-B622-D80C-4D4E-8B38CA59E2DE}"/>
                    </a:ext>
                  </a:extLst>
                </p:cNvPr>
                <p:cNvSpPr/>
                <p:nvPr/>
              </p:nvSpPr>
              <p:spPr>
                <a:xfrm>
                  <a:off x="638175"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0" name="Rectangle 39">
                  <a:extLst>
                    <a:ext uri="{FF2B5EF4-FFF2-40B4-BE49-F238E27FC236}">
                      <a16:creationId xmlns:a16="http://schemas.microsoft.com/office/drawing/2014/main" id="{FE060781-20E4-871F-2E90-EBBF4F97C223}"/>
                    </a:ext>
                  </a:extLst>
                </p:cNvPr>
                <p:cNvSpPr/>
                <p:nvPr/>
              </p:nvSpPr>
              <p:spPr>
                <a:xfrm>
                  <a:off x="1276350" y="742950"/>
                  <a:ext cx="628650"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1" name="Rectangle 40">
                  <a:extLst>
                    <a:ext uri="{FF2B5EF4-FFF2-40B4-BE49-F238E27FC236}">
                      <a16:creationId xmlns:a16="http://schemas.microsoft.com/office/drawing/2014/main" id="{799B3EBA-5C63-6390-DE02-0F847EEBF172}"/>
                    </a:ext>
                  </a:extLst>
                </p:cNvPr>
                <p:cNvSpPr/>
                <p:nvPr/>
              </p:nvSpPr>
              <p:spPr>
                <a:xfrm>
                  <a:off x="1906787"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2" name="Rectangle 41">
                  <a:extLst>
                    <a:ext uri="{FF2B5EF4-FFF2-40B4-BE49-F238E27FC236}">
                      <a16:creationId xmlns:a16="http://schemas.microsoft.com/office/drawing/2014/main" id="{FBA9110A-E3D6-042C-AB88-96191347F8DD}"/>
                    </a:ext>
                  </a:extLst>
                </p:cNvPr>
                <p:cNvSpPr/>
                <p:nvPr/>
              </p:nvSpPr>
              <p:spPr>
                <a:xfrm>
                  <a:off x="2544962"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3" name="Rectangle 42">
                  <a:extLst>
                    <a:ext uri="{FF2B5EF4-FFF2-40B4-BE49-F238E27FC236}">
                      <a16:creationId xmlns:a16="http://schemas.microsoft.com/office/drawing/2014/main" id="{BFF4D48A-B296-7746-B799-CDE4D42B49E6}"/>
                    </a:ext>
                  </a:extLst>
                </p:cNvPr>
                <p:cNvSpPr/>
                <p:nvPr/>
              </p:nvSpPr>
              <p:spPr>
                <a:xfrm>
                  <a:off x="3183137"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4" name="Rectangle 43">
                  <a:extLst>
                    <a:ext uri="{FF2B5EF4-FFF2-40B4-BE49-F238E27FC236}">
                      <a16:creationId xmlns:a16="http://schemas.microsoft.com/office/drawing/2014/main" id="{23CE5D82-9E95-4329-E8C6-9924E6A04992}"/>
                    </a:ext>
                  </a:extLst>
                </p:cNvPr>
                <p:cNvSpPr/>
                <p:nvPr/>
              </p:nvSpPr>
              <p:spPr>
                <a:xfrm>
                  <a:off x="3824018" y="2476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5" name="Rectangle 44">
                  <a:extLst>
                    <a:ext uri="{FF2B5EF4-FFF2-40B4-BE49-F238E27FC236}">
                      <a16:creationId xmlns:a16="http://schemas.microsoft.com/office/drawing/2014/main" id="{03DE1E03-0415-8C42-AA30-EEF039632346}"/>
                    </a:ext>
                  </a:extLst>
                </p:cNvPr>
                <p:cNvSpPr/>
                <p:nvPr/>
              </p:nvSpPr>
              <p:spPr>
                <a:xfrm>
                  <a:off x="0" y="0"/>
                  <a:ext cx="316800"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6" name="Rectangle 45">
                  <a:extLst>
                    <a:ext uri="{FF2B5EF4-FFF2-40B4-BE49-F238E27FC236}">
                      <a16:creationId xmlns:a16="http://schemas.microsoft.com/office/drawing/2014/main" id="{95042D18-C172-149B-7E58-5A9C638E9D8C}"/>
                    </a:ext>
                  </a:extLst>
                </p:cNvPr>
                <p:cNvSpPr/>
                <p:nvPr/>
              </p:nvSpPr>
              <p:spPr>
                <a:xfrm>
                  <a:off x="0" y="495300"/>
                  <a:ext cx="31623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47" name="Rectangle 46">
                  <a:extLst>
                    <a:ext uri="{FF2B5EF4-FFF2-40B4-BE49-F238E27FC236}">
                      <a16:creationId xmlns:a16="http://schemas.microsoft.com/office/drawing/2014/main" id="{65F78B23-D6C1-26BB-97E6-DB3CD923F264}"/>
                    </a:ext>
                  </a:extLst>
                </p:cNvPr>
                <p:cNvSpPr/>
                <p:nvPr/>
              </p:nvSpPr>
              <p:spPr>
                <a:xfrm>
                  <a:off x="3824018" y="7429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51" name="Group 50">
                <a:extLst>
                  <a:ext uri="{FF2B5EF4-FFF2-40B4-BE49-F238E27FC236}">
                    <a16:creationId xmlns:a16="http://schemas.microsoft.com/office/drawing/2014/main" id="{085B0E2E-B458-146A-80F2-89B25EEDC9B8}"/>
                  </a:ext>
                </a:extLst>
              </p:cNvPr>
              <p:cNvGrpSpPr/>
              <p:nvPr/>
            </p:nvGrpSpPr>
            <p:grpSpPr>
              <a:xfrm>
                <a:off x="1579213" y="3558149"/>
                <a:ext cx="6041136" cy="1444533"/>
                <a:chOff x="0" y="0"/>
                <a:chExt cx="4140818" cy="990600"/>
              </a:xfrm>
            </p:grpSpPr>
            <p:sp>
              <p:nvSpPr>
                <p:cNvPr id="52" name="Rectangle 51">
                  <a:extLst>
                    <a:ext uri="{FF2B5EF4-FFF2-40B4-BE49-F238E27FC236}">
                      <a16:creationId xmlns:a16="http://schemas.microsoft.com/office/drawing/2014/main" id="{F3BEDF40-D5E8-CB3F-660E-87C004562B73}"/>
                    </a:ext>
                  </a:extLst>
                </p:cNvPr>
                <p:cNvSpPr/>
                <p:nvPr/>
              </p:nvSpPr>
              <p:spPr>
                <a:xfrm>
                  <a:off x="316112"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3" name="Rectangle 52">
                  <a:extLst>
                    <a:ext uri="{FF2B5EF4-FFF2-40B4-BE49-F238E27FC236}">
                      <a16:creationId xmlns:a16="http://schemas.microsoft.com/office/drawing/2014/main" id="{57E2F561-3E78-0112-3283-06BBD55418E5}"/>
                    </a:ext>
                  </a:extLst>
                </p:cNvPr>
                <p:cNvSpPr/>
                <p:nvPr/>
              </p:nvSpPr>
              <p:spPr>
                <a:xfrm>
                  <a:off x="946549"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54" name="Rectangle 53">
                  <a:extLst>
                    <a:ext uri="{FF2B5EF4-FFF2-40B4-BE49-F238E27FC236}">
                      <a16:creationId xmlns:a16="http://schemas.microsoft.com/office/drawing/2014/main" id="{52749B5A-16EA-3541-3BEA-D1AF39A9B837}"/>
                    </a:ext>
                  </a:extLst>
                </p:cNvPr>
                <p:cNvSpPr/>
                <p:nvPr/>
              </p:nvSpPr>
              <p:spPr>
                <a:xfrm>
                  <a:off x="1584724"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5" name="Rectangle 54">
                  <a:extLst>
                    <a:ext uri="{FF2B5EF4-FFF2-40B4-BE49-F238E27FC236}">
                      <a16:creationId xmlns:a16="http://schemas.microsoft.com/office/drawing/2014/main" id="{6C6F257B-70AA-D405-6610-0CDD881177A3}"/>
                    </a:ext>
                  </a:extLst>
                </p:cNvPr>
                <p:cNvSpPr/>
                <p:nvPr/>
              </p:nvSpPr>
              <p:spPr>
                <a:xfrm>
                  <a:off x="2222899"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6" name="Rectangle 55">
                  <a:extLst>
                    <a:ext uri="{FF2B5EF4-FFF2-40B4-BE49-F238E27FC236}">
                      <a16:creationId xmlns:a16="http://schemas.microsoft.com/office/drawing/2014/main" id="{73C7FAC1-1410-4BCF-DAE4-B776786B1E0A}"/>
                    </a:ext>
                  </a:extLst>
                </p:cNvPr>
                <p:cNvSpPr/>
                <p:nvPr/>
              </p:nvSpPr>
              <p:spPr>
                <a:xfrm>
                  <a:off x="2861074"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7" name="Rectangle 56">
                  <a:extLst>
                    <a:ext uri="{FF2B5EF4-FFF2-40B4-BE49-F238E27FC236}">
                      <a16:creationId xmlns:a16="http://schemas.microsoft.com/office/drawing/2014/main" id="{2D99489A-69B0-910B-0D05-0C36BFE3D513}"/>
                    </a:ext>
                  </a:extLst>
                </p:cNvPr>
                <p:cNvSpPr/>
                <p:nvPr/>
              </p:nvSpPr>
              <p:spPr>
                <a:xfrm>
                  <a:off x="3499249" y="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8" name="Rectangle 57">
                  <a:extLst>
                    <a:ext uri="{FF2B5EF4-FFF2-40B4-BE49-F238E27FC236}">
                      <a16:creationId xmlns:a16="http://schemas.microsoft.com/office/drawing/2014/main" id="{954F3329-DC87-46CE-59CB-7D695DEBD582}"/>
                    </a:ext>
                  </a:extLst>
                </p:cNvPr>
                <p:cNvSpPr/>
                <p:nvPr/>
              </p:nvSpPr>
              <p:spPr>
                <a:xfrm>
                  <a:off x="0" y="2476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9" name="Rectangle 58">
                  <a:extLst>
                    <a:ext uri="{FF2B5EF4-FFF2-40B4-BE49-F238E27FC236}">
                      <a16:creationId xmlns:a16="http://schemas.microsoft.com/office/drawing/2014/main" id="{B50042C9-BB01-EBF8-4BC9-5F3A2718BE08}"/>
                    </a:ext>
                  </a:extLst>
                </p:cNvPr>
                <p:cNvSpPr/>
                <p:nvPr/>
              </p:nvSpPr>
              <p:spPr>
                <a:xfrm>
                  <a:off x="63817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0" name="Rectangle 59">
                  <a:extLst>
                    <a:ext uri="{FF2B5EF4-FFF2-40B4-BE49-F238E27FC236}">
                      <a16:creationId xmlns:a16="http://schemas.microsoft.com/office/drawing/2014/main" id="{6750201B-70C6-B7C8-2877-C5CFA7B09F65}"/>
                    </a:ext>
                  </a:extLst>
                </p:cNvPr>
                <p:cNvSpPr/>
                <p:nvPr/>
              </p:nvSpPr>
              <p:spPr>
                <a:xfrm>
                  <a:off x="127635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1" name="Rectangle 60">
                  <a:extLst>
                    <a:ext uri="{FF2B5EF4-FFF2-40B4-BE49-F238E27FC236}">
                      <a16:creationId xmlns:a16="http://schemas.microsoft.com/office/drawing/2014/main" id="{B7AD863B-8944-1AAC-024D-55F035565A12}"/>
                    </a:ext>
                  </a:extLst>
                </p:cNvPr>
                <p:cNvSpPr/>
                <p:nvPr/>
              </p:nvSpPr>
              <p:spPr>
                <a:xfrm>
                  <a:off x="191452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2" name="Rectangle 61">
                  <a:extLst>
                    <a:ext uri="{FF2B5EF4-FFF2-40B4-BE49-F238E27FC236}">
                      <a16:creationId xmlns:a16="http://schemas.microsoft.com/office/drawing/2014/main" id="{63C7DB4A-B0DF-D405-7A07-930F1A1DEFC0}"/>
                    </a:ext>
                  </a:extLst>
                </p:cNvPr>
                <p:cNvSpPr/>
                <p:nvPr/>
              </p:nvSpPr>
              <p:spPr>
                <a:xfrm>
                  <a:off x="255270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3" name="Rectangle 62">
                  <a:extLst>
                    <a:ext uri="{FF2B5EF4-FFF2-40B4-BE49-F238E27FC236}">
                      <a16:creationId xmlns:a16="http://schemas.microsoft.com/office/drawing/2014/main" id="{B6B0A8C2-E3AE-C4A3-A96F-6861AED9023C}"/>
                    </a:ext>
                  </a:extLst>
                </p:cNvPr>
                <p:cNvSpPr/>
                <p:nvPr/>
              </p:nvSpPr>
              <p:spPr>
                <a:xfrm>
                  <a:off x="319087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4" name="Rectangle 63">
                  <a:extLst>
                    <a:ext uri="{FF2B5EF4-FFF2-40B4-BE49-F238E27FC236}">
                      <a16:creationId xmlns:a16="http://schemas.microsoft.com/office/drawing/2014/main" id="{BEFEDD4B-971C-1571-87F5-6D18678821CB}"/>
                    </a:ext>
                  </a:extLst>
                </p:cNvPr>
                <p:cNvSpPr/>
                <p:nvPr/>
              </p:nvSpPr>
              <p:spPr>
                <a:xfrm>
                  <a:off x="316112"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5" name="Rectangle 64">
                  <a:extLst>
                    <a:ext uri="{FF2B5EF4-FFF2-40B4-BE49-F238E27FC236}">
                      <a16:creationId xmlns:a16="http://schemas.microsoft.com/office/drawing/2014/main" id="{0F4520E9-833A-0800-D05D-0E41AD7C6577}"/>
                    </a:ext>
                  </a:extLst>
                </p:cNvPr>
                <p:cNvSpPr/>
                <p:nvPr/>
              </p:nvSpPr>
              <p:spPr>
                <a:xfrm>
                  <a:off x="94654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6" name="Rectangle 65">
                  <a:extLst>
                    <a:ext uri="{FF2B5EF4-FFF2-40B4-BE49-F238E27FC236}">
                      <a16:creationId xmlns:a16="http://schemas.microsoft.com/office/drawing/2014/main" id="{6E2169E0-1252-EE42-A59B-D970338BCC7C}"/>
                    </a:ext>
                  </a:extLst>
                </p:cNvPr>
                <p:cNvSpPr/>
                <p:nvPr/>
              </p:nvSpPr>
              <p:spPr>
                <a:xfrm>
                  <a:off x="158472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7" name="Rectangle 66">
                  <a:extLst>
                    <a:ext uri="{FF2B5EF4-FFF2-40B4-BE49-F238E27FC236}">
                      <a16:creationId xmlns:a16="http://schemas.microsoft.com/office/drawing/2014/main" id="{78F1CE45-2425-5679-502A-35B598CCA03D}"/>
                    </a:ext>
                  </a:extLst>
                </p:cNvPr>
                <p:cNvSpPr/>
                <p:nvPr/>
              </p:nvSpPr>
              <p:spPr>
                <a:xfrm>
                  <a:off x="222289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8" name="Rectangle 67">
                  <a:extLst>
                    <a:ext uri="{FF2B5EF4-FFF2-40B4-BE49-F238E27FC236}">
                      <a16:creationId xmlns:a16="http://schemas.microsoft.com/office/drawing/2014/main" id="{151A4B77-AED2-7CFE-0931-E66424B1AD8E}"/>
                    </a:ext>
                  </a:extLst>
                </p:cNvPr>
                <p:cNvSpPr/>
                <p:nvPr/>
              </p:nvSpPr>
              <p:spPr>
                <a:xfrm>
                  <a:off x="286107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9" name="Rectangle 68">
                  <a:extLst>
                    <a:ext uri="{FF2B5EF4-FFF2-40B4-BE49-F238E27FC236}">
                      <a16:creationId xmlns:a16="http://schemas.microsoft.com/office/drawing/2014/main" id="{469BDDC8-063D-0CF4-6A7A-B521851E2D36}"/>
                    </a:ext>
                  </a:extLst>
                </p:cNvPr>
                <p:cNvSpPr/>
                <p:nvPr/>
              </p:nvSpPr>
              <p:spPr>
                <a:xfrm>
                  <a:off x="3499249" y="49530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0" name="Rectangle 69">
                  <a:extLst>
                    <a:ext uri="{FF2B5EF4-FFF2-40B4-BE49-F238E27FC236}">
                      <a16:creationId xmlns:a16="http://schemas.microsoft.com/office/drawing/2014/main" id="{242738AC-9886-31EA-EE81-DBF0A5F4FB59}"/>
                    </a:ext>
                  </a:extLst>
                </p:cNvPr>
                <p:cNvSpPr/>
                <p:nvPr/>
              </p:nvSpPr>
              <p:spPr>
                <a:xfrm>
                  <a:off x="0"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1" name="Rectangle 70">
                  <a:extLst>
                    <a:ext uri="{FF2B5EF4-FFF2-40B4-BE49-F238E27FC236}">
                      <a16:creationId xmlns:a16="http://schemas.microsoft.com/office/drawing/2014/main" id="{50C98026-B622-D80C-4D4E-8B38CA59E2DE}"/>
                    </a:ext>
                  </a:extLst>
                </p:cNvPr>
                <p:cNvSpPr/>
                <p:nvPr/>
              </p:nvSpPr>
              <p:spPr>
                <a:xfrm>
                  <a:off x="638175"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2" name="Rectangle 71">
                  <a:extLst>
                    <a:ext uri="{FF2B5EF4-FFF2-40B4-BE49-F238E27FC236}">
                      <a16:creationId xmlns:a16="http://schemas.microsoft.com/office/drawing/2014/main" id="{FE060781-20E4-871F-2E90-EBBF4F97C223}"/>
                    </a:ext>
                  </a:extLst>
                </p:cNvPr>
                <p:cNvSpPr/>
                <p:nvPr/>
              </p:nvSpPr>
              <p:spPr>
                <a:xfrm>
                  <a:off x="1276350" y="742950"/>
                  <a:ext cx="62865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3" name="Rectangle 72">
                  <a:extLst>
                    <a:ext uri="{FF2B5EF4-FFF2-40B4-BE49-F238E27FC236}">
                      <a16:creationId xmlns:a16="http://schemas.microsoft.com/office/drawing/2014/main" id="{799B3EBA-5C63-6390-DE02-0F847EEBF172}"/>
                    </a:ext>
                  </a:extLst>
                </p:cNvPr>
                <p:cNvSpPr/>
                <p:nvPr/>
              </p:nvSpPr>
              <p:spPr>
                <a:xfrm>
                  <a:off x="1906787"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4" name="Rectangle 73">
                  <a:extLst>
                    <a:ext uri="{FF2B5EF4-FFF2-40B4-BE49-F238E27FC236}">
                      <a16:creationId xmlns:a16="http://schemas.microsoft.com/office/drawing/2014/main" id="{FBA9110A-E3D6-042C-AB88-96191347F8DD}"/>
                    </a:ext>
                  </a:extLst>
                </p:cNvPr>
                <p:cNvSpPr/>
                <p:nvPr/>
              </p:nvSpPr>
              <p:spPr>
                <a:xfrm>
                  <a:off x="2544962"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5" name="Rectangle 74">
                  <a:extLst>
                    <a:ext uri="{FF2B5EF4-FFF2-40B4-BE49-F238E27FC236}">
                      <a16:creationId xmlns:a16="http://schemas.microsoft.com/office/drawing/2014/main" id="{BFF4D48A-B296-7746-B799-CDE4D42B49E6}"/>
                    </a:ext>
                  </a:extLst>
                </p:cNvPr>
                <p:cNvSpPr/>
                <p:nvPr/>
              </p:nvSpPr>
              <p:spPr>
                <a:xfrm>
                  <a:off x="3183137"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6" name="Rectangle 75">
                  <a:extLst>
                    <a:ext uri="{FF2B5EF4-FFF2-40B4-BE49-F238E27FC236}">
                      <a16:creationId xmlns:a16="http://schemas.microsoft.com/office/drawing/2014/main" id="{23CE5D82-9E95-4329-E8C6-9924E6A04992}"/>
                    </a:ext>
                  </a:extLst>
                </p:cNvPr>
                <p:cNvSpPr/>
                <p:nvPr/>
              </p:nvSpPr>
              <p:spPr>
                <a:xfrm>
                  <a:off x="3824018" y="2476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Rectangle 76">
                  <a:extLst>
                    <a:ext uri="{FF2B5EF4-FFF2-40B4-BE49-F238E27FC236}">
                      <a16:creationId xmlns:a16="http://schemas.microsoft.com/office/drawing/2014/main" id="{03DE1E03-0415-8C42-AA30-EEF039632346}"/>
                    </a:ext>
                  </a:extLst>
                </p:cNvPr>
                <p:cNvSpPr/>
                <p:nvPr/>
              </p:nvSpPr>
              <p:spPr>
                <a:xfrm>
                  <a:off x="0" y="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8" name="Rectangle 77">
                  <a:extLst>
                    <a:ext uri="{FF2B5EF4-FFF2-40B4-BE49-F238E27FC236}">
                      <a16:creationId xmlns:a16="http://schemas.microsoft.com/office/drawing/2014/main" id="{95042D18-C172-149B-7E58-5A9C638E9D8C}"/>
                    </a:ext>
                  </a:extLst>
                </p:cNvPr>
                <p:cNvSpPr/>
                <p:nvPr/>
              </p:nvSpPr>
              <p:spPr>
                <a:xfrm>
                  <a:off x="0" y="495300"/>
                  <a:ext cx="31623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9" name="Rectangle 78">
                  <a:extLst>
                    <a:ext uri="{FF2B5EF4-FFF2-40B4-BE49-F238E27FC236}">
                      <a16:creationId xmlns:a16="http://schemas.microsoft.com/office/drawing/2014/main" id="{65F78B23-D6C1-26BB-97E6-DB3CD923F264}"/>
                    </a:ext>
                  </a:extLst>
                </p:cNvPr>
                <p:cNvSpPr/>
                <p:nvPr/>
              </p:nvSpPr>
              <p:spPr>
                <a:xfrm>
                  <a:off x="3824018" y="7429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grpSp>
          <p:nvGrpSpPr>
            <p:cNvPr id="4118" name="Group 4117"/>
            <p:cNvGrpSpPr/>
            <p:nvPr/>
          </p:nvGrpSpPr>
          <p:grpSpPr>
            <a:xfrm>
              <a:off x="1386382" y="3694905"/>
              <a:ext cx="5692595" cy="1177614"/>
              <a:chOff x="1386382" y="3694905"/>
              <a:chExt cx="5692595" cy="1177614"/>
            </a:xfrm>
          </p:grpSpPr>
          <p:grpSp>
            <p:nvGrpSpPr>
              <p:cNvPr id="4108" name="Group 4107"/>
              <p:cNvGrpSpPr/>
              <p:nvPr/>
            </p:nvGrpSpPr>
            <p:grpSpPr>
              <a:xfrm>
                <a:off x="2364432" y="3857255"/>
                <a:ext cx="4714545" cy="56071"/>
                <a:chOff x="1999526" y="3849498"/>
                <a:chExt cx="4714545" cy="56071"/>
              </a:xfrm>
            </p:grpSpPr>
            <p:cxnSp>
              <p:nvCxnSpPr>
                <p:cNvPr id="88" name="Straight Arrow Connector 87"/>
                <p:cNvCxnSpPr/>
                <p:nvPr/>
              </p:nvCxnSpPr>
              <p:spPr>
                <a:xfrm>
                  <a:off x="3834071" y="3905569"/>
                  <a:ext cx="2880000" cy="0"/>
                </a:xfrm>
                <a:prstGeom prst="straightConnector1">
                  <a:avLst/>
                </a:prstGeom>
                <a:ln w="73025">
                  <a:solidFill>
                    <a:srgbClr val="FFC000"/>
                  </a:solidFill>
                  <a:prstDash val="solid"/>
                  <a:tailEnd type="triangle" w="lg" len="lg"/>
                </a:ln>
                <a:scene3d>
                  <a:camera prst="orthographicFront">
                    <a:rot lat="600000" lon="3000000" rev="0"/>
                  </a:camera>
                  <a:lightRig rig="threePt" dir="t"/>
                </a:scene3d>
                <a:sp3d prstMaterial="metal">
                  <a:bevelT w="25400" h="38100"/>
                </a:sp3d>
              </p:spPr>
              <p:style>
                <a:lnRef idx="1">
                  <a:schemeClr val="accent1"/>
                </a:lnRef>
                <a:fillRef idx="0">
                  <a:schemeClr val="accent1"/>
                </a:fillRef>
                <a:effectRef idx="0">
                  <a:schemeClr val="accent1"/>
                </a:effectRef>
                <a:fontRef idx="minor">
                  <a:schemeClr val="tx1"/>
                </a:fontRef>
              </p:style>
            </p:cxnSp>
            <p:cxnSp>
              <p:nvCxnSpPr>
                <p:cNvPr id="4097" name="Straight Arrow Connector 4096"/>
                <p:cNvCxnSpPr/>
                <p:nvPr/>
              </p:nvCxnSpPr>
              <p:spPr>
                <a:xfrm>
                  <a:off x="1999526" y="3849498"/>
                  <a:ext cx="2880000" cy="0"/>
                </a:xfrm>
                <a:prstGeom prst="straightConnector1">
                  <a:avLst/>
                </a:prstGeom>
                <a:ln w="73025">
                  <a:solidFill>
                    <a:srgbClr val="FFC000"/>
                  </a:solidFill>
                  <a:prstDash val="solid"/>
                  <a:tailEnd type="triangle" w="lg" len="lg"/>
                </a:ln>
                <a:scene3d>
                  <a:camera prst="orthographicFront">
                    <a:rot lat="600000" lon="18600000" rev="0"/>
                  </a:camera>
                  <a:lightRig rig="threePt" dir="t"/>
                </a:scene3d>
                <a:sp3d prstMaterial="metal">
                  <a:bevelT w="25400" h="38100"/>
                </a:sp3d>
              </p:spPr>
              <p:style>
                <a:lnRef idx="1">
                  <a:schemeClr val="accent1"/>
                </a:lnRef>
                <a:fillRef idx="0">
                  <a:schemeClr val="accent1"/>
                </a:fillRef>
                <a:effectRef idx="0">
                  <a:schemeClr val="accent1"/>
                </a:effectRef>
                <a:fontRef idx="minor">
                  <a:schemeClr val="tx1"/>
                </a:fontRef>
              </p:style>
            </p:cxnSp>
          </p:grpSp>
          <p:grpSp>
            <p:nvGrpSpPr>
              <p:cNvPr id="4117" name="Group 4116"/>
              <p:cNvGrpSpPr/>
              <p:nvPr/>
            </p:nvGrpSpPr>
            <p:grpSpPr>
              <a:xfrm>
                <a:off x="1386382" y="3694905"/>
                <a:ext cx="1569411" cy="1177614"/>
                <a:chOff x="1386382" y="3694905"/>
                <a:chExt cx="1569411" cy="1177614"/>
              </a:xfrm>
            </p:grpSpPr>
            <p:cxnSp>
              <p:nvCxnSpPr>
                <p:cNvPr id="100" name="Straight Connector 99"/>
                <p:cNvCxnSpPr/>
                <p:nvPr/>
              </p:nvCxnSpPr>
              <p:spPr>
                <a:xfrm flipV="1">
                  <a:off x="1531320" y="4040388"/>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1468857" y="4667768"/>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171" name="Picture 6" descr="Free vector graphics of Footbal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1392" y="3694905"/>
                  <a:ext cx="954401" cy="954401"/>
                </a:xfrm>
                <a:prstGeom prst="rect">
                  <a:avLst/>
                </a:prstGeom>
                <a:noFill/>
                <a:extLst>
                  <a:ext uri="{909E8E84-426E-40DD-AFC4-6F175D3DCCD1}">
                    <a14:hiddenFill xmlns:a14="http://schemas.microsoft.com/office/drawing/2010/main">
                      <a:solidFill>
                        <a:srgbClr val="FFFFFF"/>
                      </a:solidFill>
                    </a14:hiddenFill>
                  </a:ext>
                </a:extLst>
              </p:spPr>
            </p:pic>
            <p:cxnSp>
              <p:nvCxnSpPr>
                <p:cNvPr id="172" name="Straight Connector 171"/>
                <p:cNvCxnSpPr/>
                <p:nvPr/>
              </p:nvCxnSpPr>
              <p:spPr>
                <a:xfrm flipV="1">
                  <a:off x="1745734" y="4323330"/>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V="1">
                  <a:off x="1386382" y="3749291"/>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12038773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80">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grpSp>
        <p:nvGrpSpPr>
          <p:cNvPr id="88" name="Group 87">
            <a:extLst>
              <a:ext uri="{FF2B5EF4-FFF2-40B4-BE49-F238E27FC236}">
                <a16:creationId xmlns:a16="http://schemas.microsoft.com/office/drawing/2014/main" id="{58483C58-6327-4272-9795-D487B8AC8DED}"/>
              </a:ext>
            </a:extLst>
          </p:cNvPr>
          <p:cNvGrpSpPr/>
          <p:nvPr/>
        </p:nvGrpSpPr>
        <p:grpSpPr>
          <a:xfrm>
            <a:off x="1340720" y="2300437"/>
            <a:ext cx="6426798" cy="2890569"/>
            <a:chOff x="1386382" y="2300437"/>
            <a:chExt cx="6426798" cy="2890569"/>
          </a:xfrm>
        </p:grpSpPr>
        <p:grpSp>
          <p:nvGrpSpPr>
            <p:cNvPr id="89" name="Group 88">
              <a:extLst>
                <a:ext uri="{FF2B5EF4-FFF2-40B4-BE49-F238E27FC236}">
                  <a16:creationId xmlns:a16="http://schemas.microsoft.com/office/drawing/2014/main" id="{5CF241AF-1598-427F-81B7-A34ED425DE9C}"/>
                </a:ext>
              </a:extLst>
            </p:cNvPr>
            <p:cNvGrpSpPr/>
            <p:nvPr/>
          </p:nvGrpSpPr>
          <p:grpSpPr>
            <a:xfrm>
              <a:off x="1772044" y="2300437"/>
              <a:ext cx="6041136" cy="2890569"/>
              <a:chOff x="1579213" y="2112113"/>
              <a:chExt cx="6041136" cy="2890569"/>
            </a:xfrm>
            <a:scene3d>
              <a:camera prst="orthographicFront">
                <a:rot lat="600000" lon="0" rev="0"/>
              </a:camera>
              <a:lightRig rig="threePt" dir="t"/>
            </a:scene3d>
          </p:grpSpPr>
          <p:grpSp>
            <p:nvGrpSpPr>
              <p:cNvPr id="100" name="Group 99">
                <a:extLst>
                  <a:ext uri="{FF2B5EF4-FFF2-40B4-BE49-F238E27FC236}">
                    <a16:creationId xmlns:a16="http://schemas.microsoft.com/office/drawing/2014/main" id="{C9B393FD-EC59-4083-927A-4A781EC30DC4}"/>
                  </a:ext>
                </a:extLst>
              </p:cNvPr>
              <p:cNvGrpSpPr/>
              <p:nvPr/>
            </p:nvGrpSpPr>
            <p:grpSpPr>
              <a:xfrm>
                <a:off x="1579213" y="2112113"/>
                <a:ext cx="6041136" cy="1444533"/>
                <a:chOff x="0" y="0"/>
                <a:chExt cx="4140818" cy="990600"/>
              </a:xfrm>
            </p:grpSpPr>
            <p:sp>
              <p:nvSpPr>
                <p:cNvPr id="130" name="Rectangle 129">
                  <a:extLst>
                    <a:ext uri="{FF2B5EF4-FFF2-40B4-BE49-F238E27FC236}">
                      <a16:creationId xmlns:a16="http://schemas.microsoft.com/office/drawing/2014/main" id="{84AC4DD0-F895-4CAD-851A-425D1641D0F0}"/>
                    </a:ext>
                  </a:extLst>
                </p:cNvPr>
                <p:cNvSpPr/>
                <p:nvPr/>
              </p:nvSpPr>
              <p:spPr>
                <a:xfrm>
                  <a:off x="316112"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1" name="Rectangle 130">
                  <a:extLst>
                    <a:ext uri="{FF2B5EF4-FFF2-40B4-BE49-F238E27FC236}">
                      <a16:creationId xmlns:a16="http://schemas.microsoft.com/office/drawing/2014/main" id="{109433EC-D6D7-49DC-B7F0-64A249759D03}"/>
                    </a:ext>
                  </a:extLst>
                </p:cNvPr>
                <p:cNvSpPr/>
                <p:nvPr/>
              </p:nvSpPr>
              <p:spPr>
                <a:xfrm>
                  <a:off x="946549"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132" name="Rectangle 131">
                  <a:extLst>
                    <a:ext uri="{FF2B5EF4-FFF2-40B4-BE49-F238E27FC236}">
                      <a16:creationId xmlns:a16="http://schemas.microsoft.com/office/drawing/2014/main" id="{10A205CF-12C9-41F5-B460-19829A5D04A3}"/>
                    </a:ext>
                  </a:extLst>
                </p:cNvPr>
                <p:cNvSpPr/>
                <p:nvPr/>
              </p:nvSpPr>
              <p:spPr>
                <a:xfrm>
                  <a:off x="1584724"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3" name="Rectangle 132">
                  <a:extLst>
                    <a:ext uri="{FF2B5EF4-FFF2-40B4-BE49-F238E27FC236}">
                      <a16:creationId xmlns:a16="http://schemas.microsoft.com/office/drawing/2014/main" id="{25985F30-F14C-4C91-B8C6-D15E9FB0F26C}"/>
                    </a:ext>
                  </a:extLst>
                </p:cNvPr>
                <p:cNvSpPr/>
                <p:nvPr/>
              </p:nvSpPr>
              <p:spPr>
                <a:xfrm>
                  <a:off x="2222899"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4" name="Rectangle 133">
                  <a:extLst>
                    <a:ext uri="{FF2B5EF4-FFF2-40B4-BE49-F238E27FC236}">
                      <a16:creationId xmlns:a16="http://schemas.microsoft.com/office/drawing/2014/main" id="{A21183BA-7990-4ED6-A8DF-A390B322CFD5}"/>
                    </a:ext>
                  </a:extLst>
                </p:cNvPr>
                <p:cNvSpPr/>
                <p:nvPr/>
              </p:nvSpPr>
              <p:spPr>
                <a:xfrm>
                  <a:off x="2861074"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5" name="Rectangle 134">
                  <a:extLst>
                    <a:ext uri="{FF2B5EF4-FFF2-40B4-BE49-F238E27FC236}">
                      <a16:creationId xmlns:a16="http://schemas.microsoft.com/office/drawing/2014/main" id="{3BDAA62B-BD6D-49EB-BBBB-86E86ACB8170}"/>
                    </a:ext>
                  </a:extLst>
                </p:cNvPr>
                <p:cNvSpPr/>
                <p:nvPr/>
              </p:nvSpPr>
              <p:spPr>
                <a:xfrm>
                  <a:off x="3499249"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6" name="Rectangle 135">
                  <a:extLst>
                    <a:ext uri="{FF2B5EF4-FFF2-40B4-BE49-F238E27FC236}">
                      <a16:creationId xmlns:a16="http://schemas.microsoft.com/office/drawing/2014/main" id="{DF62EA8B-1C3C-454B-8C68-B6CCF5B690AD}"/>
                    </a:ext>
                  </a:extLst>
                </p:cNvPr>
                <p:cNvSpPr/>
                <p:nvPr/>
              </p:nvSpPr>
              <p:spPr>
                <a:xfrm>
                  <a:off x="0" y="2476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7" name="Rectangle 136">
                  <a:extLst>
                    <a:ext uri="{FF2B5EF4-FFF2-40B4-BE49-F238E27FC236}">
                      <a16:creationId xmlns:a16="http://schemas.microsoft.com/office/drawing/2014/main" id="{14F3EFB5-43AB-4A0C-9636-2A0A1107292E}"/>
                    </a:ext>
                  </a:extLst>
                </p:cNvPr>
                <p:cNvSpPr/>
                <p:nvPr/>
              </p:nvSpPr>
              <p:spPr>
                <a:xfrm>
                  <a:off x="638175" y="2476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8" name="Rectangle 137">
                  <a:extLst>
                    <a:ext uri="{FF2B5EF4-FFF2-40B4-BE49-F238E27FC236}">
                      <a16:creationId xmlns:a16="http://schemas.microsoft.com/office/drawing/2014/main" id="{BAD0433E-C0C3-42DA-B581-856F65EFE740}"/>
                    </a:ext>
                  </a:extLst>
                </p:cNvPr>
                <p:cNvSpPr/>
                <p:nvPr/>
              </p:nvSpPr>
              <p:spPr>
                <a:xfrm>
                  <a:off x="127635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9" name="Rectangle 138">
                  <a:extLst>
                    <a:ext uri="{FF2B5EF4-FFF2-40B4-BE49-F238E27FC236}">
                      <a16:creationId xmlns:a16="http://schemas.microsoft.com/office/drawing/2014/main" id="{AA8E96A4-F369-4231-859E-B6E48128E20C}"/>
                    </a:ext>
                  </a:extLst>
                </p:cNvPr>
                <p:cNvSpPr/>
                <p:nvPr/>
              </p:nvSpPr>
              <p:spPr>
                <a:xfrm>
                  <a:off x="191452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0" name="Rectangle 139">
                  <a:extLst>
                    <a:ext uri="{FF2B5EF4-FFF2-40B4-BE49-F238E27FC236}">
                      <a16:creationId xmlns:a16="http://schemas.microsoft.com/office/drawing/2014/main" id="{7AB43D20-3519-4976-9C53-5A9FA20D776D}"/>
                    </a:ext>
                  </a:extLst>
                </p:cNvPr>
                <p:cNvSpPr/>
                <p:nvPr/>
              </p:nvSpPr>
              <p:spPr>
                <a:xfrm>
                  <a:off x="255270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1" name="Rectangle 140">
                  <a:extLst>
                    <a:ext uri="{FF2B5EF4-FFF2-40B4-BE49-F238E27FC236}">
                      <a16:creationId xmlns:a16="http://schemas.microsoft.com/office/drawing/2014/main" id="{F3392741-7AF2-47BC-A6E8-0582292B0240}"/>
                    </a:ext>
                  </a:extLst>
                </p:cNvPr>
                <p:cNvSpPr/>
                <p:nvPr/>
              </p:nvSpPr>
              <p:spPr>
                <a:xfrm>
                  <a:off x="319087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2" name="Rectangle 141">
                  <a:extLst>
                    <a:ext uri="{FF2B5EF4-FFF2-40B4-BE49-F238E27FC236}">
                      <a16:creationId xmlns:a16="http://schemas.microsoft.com/office/drawing/2014/main" id="{3033DDBB-CB55-404E-90C2-C6FD855EFD30}"/>
                    </a:ext>
                  </a:extLst>
                </p:cNvPr>
                <p:cNvSpPr/>
                <p:nvPr/>
              </p:nvSpPr>
              <p:spPr>
                <a:xfrm>
                  <a:off x="316112"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3" name="Rectangle 142">
                  <a:extLst>
                    <a:ext uri="{FF2B5EF4-FFF2-40B4-BE49-F238E27FC236}">
                      <a16:creationId xmlns:a16="http://schemas.microsoft.com/office/drawing/2014/main" id="{7050AE4F-6B84-4FBD-A936-B7D26585E1BD}"/>
                    </a:ext>
                  </a:extLst>
                </p:cNvPr>
                <p:cNvSpPr/>
                <p:nvPr/>
              </p:nvSpPr>
              <p:spPr>
                <a:xfrm>
                  <a:off x="94654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4" name="Rectangle 143">
                  <a:extLst>
                    <a:ext uri="{FF2B5EF4-FFF2-40B4-BE49-F238E27FC236}">
                      <a16:creationId xmlns:a16="http://schemas.microsoft.com/office/drawing/2014/main" id="{0F25B055-A1C2-4924-AAC8-88D5B8FD0C56}"/>
                    </a:ext>
                  </a:extLst>
                </p:cNvPr>
                <p:cNvSpPr/>
                <p:nvPr/>
              </p:nvSpPr>
              <p:spPr>
                <a:xfrm>
                  <a:off x="158472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5" name="Rectangle 144">
                  <a:extLst>
                    <a:ext uri="{FF2B5EF4-FFF2-40B4-BE49-F238E27FC236}">
                      <a16:creationId xmlns:a16="http://schemas.microsoft.com/office/drawing/2014/main" id="{01796971-B1A7-42EA-98C5-D9D07BD7F5EB}"/>
                    </a:ext>
                  </a:extLst>
                </p:cNvPr>
                <p:cNvSpPr/>
                <p:nvPr/>
              </p:nvSpPr>
              <p:spPr>
                <a:xfrm>
                  <a:off x="222289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6" name="Rectangle 145">
                  <a:extLst>
                    <a:ext uri="{FF2B5EF4-FFF2-40B4-BE49-F238E27FC236}">
                      <a16:creationId xmlns:a16="http://schemas.microsoft.com/office/drawing/2014/main" id="{6EA43805-8108-41EE-92D1-7CB098D2123F}"/>
                    </a:ext>
                  </a:extLst>
                </p:cNvPr>
                <p:cNvSpPr/>
                <p:nvPr/>
              </p:nvSpPr>
              <p:spPr>
                <a:xfrm>
                  <a:off x="286107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7" name="Rectangle 146">
                  <a:extLst>
                    <a:ext uri="{FF2B5EF4-FFF2-40B4-BE49-F238E27FC236}">
                      <a16:creationId xmlns:a16="http://schemas.microsoft.com/office/drawing/2014/main" id="{4E13A030-CEE1-403F-83B3-A021E4E95985}"/>
                    </a:ext>
                  </a:extLst>
                </p:cNvPr>
                <p:cNvSpPr/>
                <p:nvPr/>
              </p:nvSpPr>
              <p:spPr>
                <a:xfrm>
                  <a:off x="3499249" y="49530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8" name="Rectangle 147">
                  <a:extLst>
                    <a:ext uri="{FF2B5EF4-FFF2-40B4-BE49-F238E27FC236}">
                      <a16:creationId xmlns:a16="http://schemas.microsoft.com/office/drawing/2014/main" id="{7CF4A9A9-BA6D-45C1-A9F3-2CA143EECA6D}"/>
                    </a:ext>
                  </a:extLst>
                </p:cNvPr>
                <p:cNvSpPr/>
                <p:nvPr/>
              </p:nvSpPr>
              <p:spPr>
                <a:xfrm>
                  <a:off x="0"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9" name="Rectangle 148">
                  <a:extLst>
                    <a:ext uri="{FF2B5EF4-FFF2-40B4-BE49-F238E27FC236}">
                      <a16:creationId xmlns:a16="http://schemas.microsoft.com/office/drawing/2014/main" id="{17EF96E7-53D6-46EB-A719-3BE11E39A350}"/>
                    </a:ext>
                  </a:extLst>
                </p:cNvPr>
                <p:cNvSpPr/>
                <p:nvPr/>
              </p:nvSpPr>
              <p:spPr>
                <a:xfrm>
                  <a:off x="638175"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0" name="Rectangle 149">
                  <a:extLst>
                    <a:ext uri="{FF2B5EF4-FFF2-40B4-BE49-F238E27FC236}">
                      <a16:creationId xmlns:a16="http://schemas.microsoft.com/office/drawing/2014/main" id="{7B6AB040-07E1-48FB-B3DB-0F1A683C952B}"/>
                    </a:ext>
                  </a:extLst>
                </p:cNvPr>
                <p:cNvSpPr/>
                <p:nvPr/>
              </p:nvSpPr>
              <p:spPr>
                <a:xfrm>
                  <a:off x="1276350" y="742950"/>
                  <a:ext cx="628650"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1" name="Rectangle 150">
                  <a:extLst>
                    <a:ext uri="{FF2B5EF4-FFF2-40B4-BE49-F238E27FC236}">
                      <a16:creationId xmlns:a16="http://schemas.microsoft.com/office/drawing/2014/main" id="{3264918A-24B0-4D96-8C0D-FA3D8D8FC1E4}"/>
                    </a:ext>
                  </a:extLst>
                </p:cNvPr>
                <p:cNvSpPr/>
                <p:nvPr/>
              </p:nvSpPr>
              <p:spPr>
                <a:xfrm>
                  <a:off x="1906787"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2" name="Rectangle 151">
                  <a:extLst>
                    <a:ext uri="{FF2B5EF4-FFF2-40B4-BE49-F238E27FC236}">
                      <a16:creationId xmlns:a16="http://schemas.microsoft.com/office/drawing/2014/main" id="{C9FC69B9-6733-4991-9EF1-79620C4BF3BE}"/>
                    </a:ext>
                  </a:extLst>
                </p:cNvPr>
                <p:cNvSpPr/>
                <p:nvPr/>
              </p:nvSpPr>
              <p:spPr>
                <a:xfrm>
                  <a:off x="2544962"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3" name="Rectangle 152">
                  <a:extLst>
                    <a:ext uri="{FF2B5EF4-FFF2-40B4-BE49-F238E27FC236}">
                      <a16:creationId xmlns:a16="http://schemas.microsoft.com/office/drawing/2014/main" id="{7CD5E004-E18B-4117-9BC2-F7299E6CAFDC}"/>
                    </a:ext>
                  </a:extLst>
                </p:cNvPr>
                <p:cNvSpPr/>
                <p:nvPr/>
              </p:nvSpPr>
              <p:spPr>
                <a:xfrm>
                  <a:off x="3183137"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4" name="Rectangle 153">
                  <a:extLst>
                    <a:ext uri="{FF2B5EF4-FFF2-40B4-BE49-F238E27FC236}">
                      <a16:creationId xmlns:a16="http://schemas.microsoft.com/office/drawing/2014/main" id="{792D84D4-5D00-4025-838A-48F44BC214BF}"/>
                    </a:ext>
                  </a:extLst>
                </p:cNvPr>
                <p:cNvSpPr/>
                <p:nvPr/>
              </p:nvSpPr>
              <p:spPr>
                <a:xfrm>
                  <a:off x="3824018" y="2476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5" name="Rectangle 154">
                  <a:extLst>
                    <a:ext uri="{FF2B5EF4-FFF2-40B4-BE49-F238E27FC236}">
                      <a16:creationId xmlns:a16="http://schemas.microsoft.com/office/drawing/2014/main" id="{691D6E0B-237A-47D2-822C-50ED3396E5B6}"/>
                    </a:ext>
                  </a:extLst>
                </p:cNvPr>
                <p:cNvSpPr/>
                <p:nvPr/>
              </p:nvSpPr>
              <p:spPr>
                <a:xfrm>
                  <a:off x="0" y="0"/>
                  <a:ext cx="316800"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6" name="Rectangle 155">
                  <a:extLst>
                    <a:ext uri="{FF2B5EF4-FFF2-40B4-BE49-F238E27FC236}">
                      <a16:creationId xmlns:a16="http://schemas.microsoft.com/office/drawing/2014/main" id="{28AA385D-855B-4792-BA33-0385FAABA9C3}"/>
                    </a:ext>
                  </a:extLst>
                </p:cNvPr>
                <p:cNvSpPr/>
                <p:nvPr/>
              </p:nvSpPr>
              <p:spPr>
                <a:xfrm>
                  <a:off x="0" y="495300"/>
                  <a:ext cx="31623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7" name="Rectangle 156">
                  <a:extLst>
                    <a:ext uri="{FF2B5EF4-FFF2-40B4-BE49-F238E27FC236}">
                      <a16:creationId xmlns:a16="http://schemas.microsoft.com/office/drawing/2014/main" id="{29C26EFE-6FE2-4CF7-9C77-62BC6EA1A09E}"/>
                    </a:ext>
                  </a:extLst>
                </p:cNvPr>
                <p:cNvSpPr/>
                <p:nvPr/>
              </p:nvSpPr>
              <p:spPr>
                <a:xfrm>
                  <a:off x="3824018" y="7429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101" name="Group 100">
                <a:extLst>
                  <a:ext uri="{FF2B5EF4-FFF2-40B4-BE49-F238E27FC236}">
                    <a16:creationId xmlns:a16="http://schemas.microsoft.com/office/drawing/2014/main" id="{2871EB62-3B69-46FF-9B15-44114DE482FF}"/>
                  </a:ext>
                </a:extLst>
              </p:cNvPr>
              <p:cNvGrpSpPr/>
              <p:nvPr/>
            </p:nvGrpSpPr>
            <p:grpSpPr>
              <a:xfrm>
                <a:off x="1579213" y="3558149"/>
                <a:ext cx="6041136" cy="1444533"/>
                <a:chOff x="0" y="0"/>
                <a:chExt cx="4140818" cy="990600"/>
              </a:xfrm>
            </p:grpSpPr>
            <p:sp>
              <p:nvSpPr>
                <p:cNvPr id="102" name="Rectangle 101">
                  <a:extLst>
                    <a:ext uri="{FF2B5EF4-FFF2-40B4-BE49-F238E27FC236}">
                      <a16:creationId xmlns:a16="http://schemas.microsoft.com/office/drawing/2014/main" id="{AF7B70D3-D60B-417A-954E-4B28BB6D9906}"/>
                    </a:ext>
                  </a:extLst>
                </p:cNvPr>
                <p:cNvSpPr/>
                <p:nvPr/>
              </p:nvSpPr>
              <p:spPr>
                <a:xfrm>
                  <a:off x="316112"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3" name="Rectangle 102">
                  <a:extLst>
                    <a:ext uri="{FF2B5EF4-FFF2-40B4-BE49-F238E27FC236}">
                      <a16:creationId xmlns:a16="http://schemas.microsoft.com/office/drawing/2014/main" id="{A257FFBD-9427-4776-A3FC-40828D11114C}"/>
                    </a:ext>
                  </a:extLst>
                </p:cNvPr>
                <p:cNvSpPr/>
                <p:nvPr/>
              </p:nvSpPr>
              <p:spPr>
                <a:xfrm>
                  <a:off x="946549"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104" name="Rectangle 103">
                  <a:extLst>
                    <a:ext uri="{FF2B5EF4-FFF2-40B4-BE49-F238E27FC236}">
                      <a16:creationId xmlns:a16="http://schemas.microsoft.com/office/drawing/2014/main" id="{FA82CCF9-2D58-4393-B2F3-EA1723DFCF9A}"/>
                    </a:ext>
                  </a:extLst>
                </p:cNvPr>
                <p:cNvSpPr/>
                <p:nvPr/>
              </p:nvSpPr>
              <p:spPr>
                <a:xfrm>
                  <a:off x="1584724"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5" name="Rectangle 104">
                  <a:extLst>
                    <a:ext uri="{FF2B5EF4-FFF2-40B4-BE49-F238E27FC236}">
                      <a16:creationId xmlns:a16="http://schemas.microsoft.com/office/drawing/2014/main" id="{097C31B1-940E-4D73-944A-F4E8F846A02D}"/>
                    </a:ext>
                  </a:extLst>
                </p:cNvPr>
                <p:cNvSpPr/>
                <p:nvPr/>
              </p:nvSpPr>
              <p:spPr>
                <a:xfrm>
                  <a:off x="2222899"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6" name="Rectangle 105">
                  <a:extLst>
                    <a:ext uri="{FF2B5EF4-FFF2-40B4-BE49-F238E27FC236}">
                      <a16:creationId xmlns:a16="http://schemas.microsoft.com/office/drawing/2014/main" id="{5C0A6449-F730-4202-86E9-9BC3F9DCA691}"/>
                    </a:ext>
                  </a:extLst>
                </p:cNvPr>
                <p:cNvSpPr/>
                <p:nvPr/>
              </p:nvSpPr>
              <p:spPr>
                <a:xfrm>
                  <a:off x="2861074"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7" name="Rectangle 106">
                  <a:extLst>
                    <a:ext uri="{FF2B5EF4-FFF2-40B4-BE49-F238E27FC236}">
                      <a16:creationId xmlns:a16="http://schemas.microsoft.com/office/drawing/2014/main" id="{65E8EEC2-E4C1-455D-8ADD-6821307035E6}"/>
                    </a:ext>
                  </a:extLst>
                </p:cNvPr>
                <p:cNvSpPr/>
                <p:nvPr/>
              </p:nvSpPr>
              <p:spPr>
                <a:xfrm>
                  <a:off x="3499249" y="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8" name="Rectangle 107">
                  <a:extLst>
                    <a:ext uri="{FF2B5EF4-FFF2-40B4-BE49-F238E27FC236}">
                      <a16:creationId xmlns:a16="http://schemas.microsoft.com/office/drawing/2014/main" id="{63861A18-44E3-4831-A991-C027BC83DFFC}"/>
                    </a:ext>
                  </a:extLst>
                </p:cNvPr>
                <p:cNvSpPr/>
                <p:nvPr/>
              </p:nvSpPr>
              <p:spPr>
                <a:xfrm>
                  <a:off x="0" y="2476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9" name="Rectangle 108">
                  <a:extLst>
                    <a:ext uri="{FF2B5EF4-FFF2-40B4-BE49-F238E27FC236}">
                      <a16:creationId xmlns:a16="http://schemas.microsoft.com/office/drawing/2014/main" id="{066D0447-F0B5-446C-B144-F27D8E52E2B6}"/>
                    </a:ext>
                  </a:extLst>
                </p:cNvPr>
                <p:cNvSpPr/>
                <p:nvPr/>
              </p:nvSpPr>
              <p:spPr>
                <a:xfrm>
                  <a:off x="63817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0" name="Rectangle 109">
                  <a:extLst>
                    <a:ext uri="{FF2B5EF4-FFF2-40B4-BE49-F238E27FC236}">
                      <a16:creationId xmlns:a16="http://schemas.microsoft.com/office/drawing/2014/main" id="{AA830A58-B33D-498A-BAD6-34C4001D903E}"/>
                    </a:ext>
                  </a:extLst>
                </p:cNvPr>
                <p:cNvSpPr/>
                <p:nvPr/>
              </p:nvSpPr>
              <p:spPr>
                <a:xfrm>
                  <a:off x="127635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1" name="Rectangle 110">
                  <a:extLst>
                    <a:ext uri="{FF2B5EF4-FFF2-40B4-BE49-F238E27FC236}">
                      <a16:creationId xmlns:a16="http://schemas.microsoft.com/office/drawing/2014/main" id="{0CFCB85C-70D5-4825-9EC8-3A5BDC681142}"/>
                    </a:ext>
                  </a:extLst>
                </p:cNvPr>
                <p:cNvSpPr/>
                <p:nvPr/>
              </p:nvSpPr>
              <p:spPr>
                <a:xfrm>
                  <a:off x="191452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2" name="Rectangle 111">
                  <a:extLst>
                    <a:ext uri="{FF2B5EF4-FFF2-40B4-BE49-F238E27FC236}">
                      <a16:creationId xmlns:a16="http://schemas.microsoft.com/office/drawing/2014/main" id="{4BF3CD98-DCA2-410F-8ADA-DE168A872A3E}"/>
                    </a:ext>
                  </a:extLst>
                </p:cNvPr>
                <p:cNvSpPr/>
                <p:nvPr/>
              </p:nvSpPr>
              <p:spPr>
                <a:xfrm>
                  <a:off x="255270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3" name="Rectangle 112">
                  <a:extLst>
                    <a:ext uri="{FF2B5EF4-FFF2-40B4-BE49-F238E27FC236}">
                      <a16:creationId xmlns:a16="http://schemas.microsoft.com/office/drawing/2014/main" id="{0D4D6E1C-979E-4D52-8A4E-DF0DA18A1D8A}"/>
                    </a:ext>
                  </a:extLst>
                </p:cNvPr>
                <p:cNvSpPr/>
                <p:nvPr/>
              </p:nvSpPr>
              <p:spPr>
                <a:xfrm>
                  <a:off x="319087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4" name="Rectangle 113">
                  <a:extLst>
                    <a:ext uri="{FF2B5EF4-FFF2-40B4-BE49-F238E27FC236}">
                      <a16:creationId xmlns:a16="http://schemas.microsoft.com/office/drawing/2014/main" id="{0C6740E1-4871-4BB7-811E-FF928850AF78}"/>
                    </a:ext>
                  </a:extLst>
                </p:cNvPr>
                <p:cNvSpPr/>
                <p:nvPr/>
              </p:nvSpPr>
              <p:spPr>
                <a:xfrm>
                  <a:off x="316112"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5" name="Rectangle 114">
                  <a:extLst>
                    <a:ext uri="{FF2B5EF4-FFF2-40B4-BE49-F238E27FC236}">
                      <a16:creationId xmlns:a16="http://schemas.microsoft.com/office/drawing/2014/main" id="{05C1B96C-C0D8-46E5-BC3A-BC32829DA20F}"/>
                    </a:ext>
                  </a:extLst>
                </p:cNvPr>
                <p:cNvSpPr/>
                <p:nvPr/>
              </p:nvSpPr>
              <p:spPr>
                <a:xfrm>
                  <a:off x="94654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6" name="Rectangle 115">
                  <a:extLst>
                    <a:ext uri="{FF2B5EF4-FFF2-40B4-BE49-F238E27FC236}">
                      <a16:creationId xmlns:a16="http://schemas.microsoft.com/office/drawing/2014/main" id="{AF8BA74A-E974-4D7F-92F0-34812022B834}"/>
                    </a:ext>
                  </a:extLst>
                </p:cNvPr>
                <p:cNvSpPr/>
                <p:nvPr/>
              </p:nvSpPr>
              <p:spPr>
                <a:xfrm>
                  <a:off x="158472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7" name="Rectangle 116">
                  <a:extLst>
                    <a:ext uri="{FF2B5EF4-FFF2-40B4-BE49-F238E27FC236}">
                      <a16:creationId xmlns:a16="http://schemas.microsoft.com/office/drawing/2014/main" id="{5EFF0B5D-93AD-40E9-AF9E-719AB4F79E62}"/>
                    </a:ext>
                  </a:extLst>
                </p:cNvPr>
                <p:cNvSpPr/>
                <p:nvPr/>
              </p:nvSpPr>
              <p:spPr>
                <a:xfrm>
                  <a:off x="222289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8" name="Rectangle 117">
                  <a:extLst>
                    <a:ext uri="{FF2B5EF4-FFF2-40B4-BE49-F238E27FC236}">
                      <a16:creationId xmlns:a16="http://schemas.microsoft.com/office/drawing/2014/main" id="{C30A18E1-75AD-434B-B0F2-871E5175C705}"/>
                    </a:ext>
                  </a:extLst>
                </p:cNvPr>
                <p:cNvSpPr/>
                <p:nvPr/>
              </p:nvSpPr>
              <p:spPr>
                <a:xfrm>
                  <a:off x="286107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9" name="Rectangle 118">
                  <a:extLst>
                    <a:ext uri="{FF2B5EF4-FFF2-40B4-BE49-F238E27FC236}">
                      <a16:creationId xmlns:a16="http://schemas.microsoft.com/office/drawing/2014/main" id="{7E511560-F6C1-47B5-9F4E-0588FCBE7976}"/>
                    </a:ext>
                  </a:extLst>
                </p:cNvPr>
                <p:cNvSpPr/>
                <p:nvPr/>
              </p:nvSpPr>
              <p:spPr>
                <a:xfrm>
                  <a:off x="3499249" y="49530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0" name="Rectangle 119">
                  <a:extLst>
                    <a:ext uri="{FF2B5EF4-FFF2-40B4-BE49-F238E27FC236}">
                      <a16:creationId xmlns:a16="http://schemas.microsoft.com/office/drawing/2014/main" id="{C8486AC2-010D-4C9C-B45B-D2C82F1BFCB8}"/>
                    </a:ext>
                  </a:extLst>
                </p:cNvPr>
                <p:cNvSpPr/>
                <p:nvPr/>
              </p:nvSpPr>
              <p:spPr>
                <a:xfrm>
                  <a:off x="0"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1" name="Rectangle 120">
                  <a:extLst>
                    <a:ext uri="{FF2B5EF4-FFF2-40B4-BE49-F238E27FC236}">
                      <a16:creationId xmlns:a16="http://schemas.microsoft.com/office/drawing/2014/main" id="{F820173B-523B-4E4E-9A97-3A892422374D}"/>
                    </a:ext>
                  </a:extLst>
                </p:cNvPr>
                <p:cNvSpPr/>
                <p:nvPr/>
              </p:nvSpPr>
              <p:spPr>
                <a:xfrm>
                  <a:off x="638175"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2" name="Rectangle 121">
                  <a:extLst>
                    <a:ext uri="{FF2B5EF4-FFF2-40B4-BE49-F238E27FC236}">
                      <a16:creationId xmlns:a16="http://schemas.microsoft.com/office/drawing/2014/main" id="{BA977AFB-A1FB-499B-BA25-5F8191759EFE}"/>
                    </a:ext>
                  </a:extLst>
                </p:cNvPr>
                <p:cNvSpPr/>
                <p:nvPr/>
              </p:nvSpPr>
              <p:spPr>
                <a:xfrm>
                  <a:off x="1276350" y="742950"/>
                  <a:ext cx="62865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3" name="Rectangle 122">
                  <a:extLst>
                    <a:ext uri="{FF2B5EF4-FFF2-40B4-BE49-F238E27FC236}">
                      <a16:creationId xmlns:a16="http://schemas.microsoft.com/office/drawing/2014/main" id="{F4A0812E-CFBC-4258-B6E0-105E7530E8D2}"/>
                    </a:ext>
                  </a:extLst>
                </p:cNvPr>
                <p:cNvSpPr/>
                <p:nvPr/>
              </p:nvSpPr>
              <p:spPr>
                <a:xfrm>
                  <a:off x="1906787"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4" name="Rectangle 123">
                  <a:extLst>
                    <a:ext uri="{FF2B5EF4-FFF2-40B4-BE49-F238E27FC236}">
                      <a16:creationId xmlns:a16="http://schemas.microsoft.com/office/drawing/2014/main" id="{DF2586C1-E28C-4611-AD9C-E38D5486E932}"/>
                    </a:ext>
                  </a:extLst>
                </p:cNvPr>
                <p:cNvSpPr/>
                <p:nvPr/>
              </p:nvSpPr>
              <p:spPr>
                <a:xfrm>
                  <a:off x="2544962"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5" name="Rectangle 124">
                  <a:extLst>
                    <a:ext uri="{FF2B5EF4-FFF2-40B4-BE49-F238E27FC236}">
                      <a16:creationId xmlns:a16="http://schemas.microsoft.com/office/drawing/2014/main" id="{66C2CED8-756D-4256-A5E7-27711AFA4B08}"/>
                    </a:ext>
                  </a:extLst>
                </p:cNvPr>
                <p:cNvSpPr/>
                <p:nvPr/>
              </p:nvSpPr>
              <p:spPr>
                <a:xfrm>
                  <a:off x="3183137"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6" name="Rectangle 125">
                  <a:extLst>
                    <a:ext uri="{FF2B5EF4-FFF2-40B4-BE49-F238E27FC236}">
                      <a16:creationId xmlns:a16="http://schemas.microsoft.com/office/drawing/2014/main" id="{E6E57A90-97B6-4CDD-BC39-12C2B9E82304}"/>
                    </a:ext>
                  </a:extLst>
                </p:cNvPr>
                <p:cNvSpPr/>
                <p:nvPr/>
              </p:nvSpPr>
              <p:spPr>
                <a:xfrm>
                  <a:off x="3824018" y="2476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7" name="Rectangle 126">
                  <a:extLst>
                    <a:ext uri="{FF2B5EF4-FFF2-40B4-BE49-F238E27FC236}">
                      <a16:creationId xmlns:a16="http://schemas.microsoft.com/office/drawing/2014/main" id="{E1D80942-CEB4-4BFE-8E8F-10D2B5D12C69}"/>
                    </a:ext>
                  </a:extLst>
                </p:cNvPr>
                <p:cNvSpPr/>
                <p:nvPr/>
              </p:nvSpPr>
              <p:spPr>
                <a:xfrm>
                  <a:off x="0" y="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8" name="Rectangle 127">
                  <a:extLst>
                    <a:ext uri="{FF2B5EF4-FFF2-40B4-BE49-F238E27FC236}">
                      <a16:creationId xmlns:a16="http://schemas.microsoft.com/office/drawing/2014/main" id="{B1D95895-2FC5-4ADC-8284-15A6158C2983}"/>
                    </a:ext>
                  </a:extLst>
                </p:cNvPr>
                <p:cNvSpPr/>
                <p:nvPr/>
              </p:nvSpPr>
              <p:spPr>
                <a:xfrm>
                  <a:off x="0" y="495300"/>
                  <a:ext cx="31623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9" name="Rectangle 128">
                  <a:extLst>
                    <a:ext uri="{FF2B5EF4-FFF2-40B4-BE49-F238E27FC236}">
                      <a16:creationId xmlns:a16="http://schemas.microsoft.com/office/drawing/2014/main" id="{51EAD9D3-28A3-4812-B097-3E581157E485}"/>
                    </a:ext>
                  </a:extLst>
                </p:cNvPr>
                <p:cNvSpPr/>
                <p:nvPr/>
              </p:nvSpPr>
              <p:spPr>
                <a:xfrm>
                  <a:off x="3824018" y="7429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grpSp>
          <p:nvGrpSpPr>
            <p:cNvPr id="90" name="Group 89">
              <a:extLst>
                <a:ext uri="{FF2B5EF4-FFF2-40B4-BE49-F238E27FC236}">
                  <a16:creationId xmlns:a16="http://schemas.microsoft.com/office/drawing/2014/main" id="{F1D8B31D-4020-4EDF-A2FE-57F97DE00A84}"/>
                </a:ext>
              </a:extLst>
            </p:cNvPr>
            <p:cNvGrpSpPr/>
            <p:nvPr/>
          </p:nvGrpSpPr>
          <p:grpSpPr>
            <a:xfrm>
              <a:off x="1386382" y="3694905"/>
              <a:ext cx="5692595" cy="1177614"/>
              <a:chOff x="1386382" y="3694905"/>
              <a:chExt cx="5692595" cy="1177614"/>
            </a:xfrm>
          </p:grpSpPr>
          <p:grpSp>
            <p:nvGrpSpPr>
              <p:cNvPr id="91" name="Group 90">
                <a:extLst>
                  <a:ext uri="{FF2B5EF4-FFF2-40B4-BE49-F238E27FC236}">
                    <a16:creationId xmlns:a16="http://schemas.microsoft.com/office/drawing/2014/main" id="{6D606320-8D18-4726-9FB6-A4E362A24AF3}"/>
                  </a:ext>
                </a:extLst>
              </p:cNvPr>
              <p:cNvGrpSpPr/>
              <p:nvPr/>
            </p:nvGrpSpPr>
            <p:grpSpPr>
              <a:xfrm>
                <a:off x="2364432" y="3857255"/>
                <a:ext cx="4714545" cy="56071"/>
                <a:chOff x="1999526" y="3849498"/>
                <a:chExt cx="4714545" cy="56071"/>
              </a:xfrm>
            </p:grpSpPr>
            <p:cxnSp>
              <p:nvCxnSpPr>
                <p:cNvPr id="98" name="Straight Arrow Connector 97">
                  <a:extLst>
                    <a:ext uri="{FF2B5EF4-FFF2-40B4-BE49-F238E27FC236}">
                      <a16:creationId xmlns:a16="http://schemas.microsoft.com/office/drawing/2014/main" id="{1AAA1787-E872-4517-A43A-CED84F831619}"/>
                    </a:ext>
                  </a:extLst>
                </p:cNvPr>
                <p:cNvCxnSpPr/>
                <p:nvPr/>
              </p:nvCxnSpPr>
              <p:spPr>
                <a:xfrm>
                  <a:off x="3834071" y="3905569"/>
                  <a:ext cx="2880000" cy="0"/>
                </a:xfrm>
                <a:prstGeom prst="straightConnector1">
                  <a:avLst/>
                </a:prstGeom>
                <a:ln w="73025">
                  <a:solidFill>
                    <a:srgbClr val="FFC000"/>
                  </a:solidFill>
                  <a:prstDash val="solid"/>
                  <a:tailEnd type="triangle" w="lg" len="lg"/>
                </a:ln>
                <a:scene3d>
                  <a:camera prst="orthographicFront">
                    <a:rot lat="600000" lon="3000000" rev="0"/>
                  </a:camera>
                  <a:lightRig rig="threePt" dir="t"/>
                </a:scene3d>
                <a:sp3d prstMaterial="metal">
                  <a:bevelT w="25400" h="38100"/>
                </a:sp3d>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B3C5EF3D-E77E-4BEA-B50F-B3B264E277C7}"/>
                    </a:ext>
                  </a:extLst>
                </p:cNvPr>
                <p:cNvCxnSpPr/>
                <p:nvPr/>
              </p:nvCxnSpPr>
              <p:spPr>
                <a:xfrm>
                  <a:off x="1999526" y="3849498"/>
                  <a:ext cx="2880000" cy="0"/>
                </a:xfrm>
                <a:prstGeom prst="straightConnector1">
                  <a:avLst/>
                </a:prstGeom>
                <a:ln w="73025">
                  <a:solidFill>
                    <a:srgbClr val="FFC000"/>
                  </a:solidFill>
                  <a:prstDash val="solid"/>
                  <a:tailEnd type="triangle" w="lg" len="lg"/>
                </a:ln>
                <a:scene3d>
                  <a:camera prst="orthographicFront">
                    <a:rot lat="600000" lon="18600000" rev="0"/>
                  </a:camera>
                  <a:lightRig rig="threePt" dir="t"/>
                </a:scene3d>
                <a:sp3d prstMaterial="metal">
                  <a:bevelT w="25400" h="38100"/>
                </a:sp3d>
              </p:spPr>
              <p:style>
                <a:lnRef idx="1">
                  <a:schemeClr val="accent1"/>
                </a:lnRef>
                <a:fillRef idx="0">
                  <a:schemeClr val="accent1"/>
                </a:fillRef>
                <a:effectRef idx="0">
                  <a:schemeClr val="accent1"/>
                </a:effectRef>
                <a:fontRef idx="minor">
                  <a:schemeClr val="tx1"/>
                </a:fontRef>
              </p:style>
            </p:cxnSp>
          </p:grpSp>
          <p:grpSp>
            <p:nvGrpSpPr>
              <p:cNvPr id="92" name="Group 91">
                <a:extLst>
                  <a:ext uri="{FF2B5EF4-FFF2-40B4-BE49-F238E27FC236}">
                    <a16:creationId xmlns:a16="http://schemas.microsoft.com/office/drawing/2014/main" id="{1E105764-71B8-4965-AB65-AA3AC2E7E89D}"/>
                  </a:ext>
                </a:extLst>
              </p:cNvPr>
              <p:cNvGrpSpPr/>
              <p:nvPr/>
            </p:nvGrpSpPr>
            <p:grpSpPr>
              <a:xfrm>
                <a:off x="1386382" y="3694905"/>
                <a:ext cx="1569411" cy="1177614"/>
                <a:chOff x="1386382" y="3694905"/>
                <a:chExt cx="1569411" cy="1177614"/>
              </a:xfrm>
            </p:grpSpPr>
            <p:cxnSp>
              <p:nvCxnSpPr>
                <p:cNvPr id="93" name="Straight Connector 92">
                  <a:extLst>
                    <a:ext uri="{FF2B5EF4-FFF2-40B4-BE49-F238E27FC236}">
                      <a16:creationId xmlns:a16="http://schemas.microsoft.com/office/drawing/2014/main" id="{CB744B4C-7C45-4337-8E3E-6A4809A2966C}"/>
                    </a:ext>
                  </a:extLst>
                </p:cNvPr>
                <p:cNvCxnSpPr/>
                <p:nvPr/>
              </p:nvCxnSpPr>
              <p:spPr>
                <a:xfrm flipV="1">
                  <a:off x="1531320" y="4040388"/>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AD44648A-4269-4026-8CBE-60AE8F2F3C3C}"/>
                    </a:ext>
                  </a:extLst>
                </p:cNvPr>
                <p:cNvCxnSpPr/>
                <p:nvPr/>
              </p:nvCxnSpPr>
              <p:spPr>
                <a:xfrm flipV="1">
                  <a:off x="1468857" y="4667768"/>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95" name="Picture 6" descr="Free vector graphics of Football">
                  <a:extLst>
                    <a:ext uri="{FF2B5EF4-FFF2-40B4-BE49-F238E27FC236}">
                      <a16:creationId xmlns:a16="http://schemas.microsoft.com/office/drawing/2014/main" id="{507732E3-9F34-46A0-B2C5-5A75BE565AC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1392" y="3694905"/>
                  <a:ext cx="954401" cy="954401"/>
                </a:xfrm>
                <a:prstGeom prst="rect">
                  <a:avLst/>
                </a:prstGeom>
                <a:noFill/>
                <a:extLst>
                  <a:ext uri="{909E8E84-426E-40DD-AFC4-6F175D3DCCD1}">
                    <a14:hiddenFill xmlns:a14="http://schemas.microsoft.com/office/drawing/2010/main">
                      <a:solidFill>
                        <a:srgbClr val="FFFFFF"/>
                      </a:solidFill>
                    </a14:hiddenFill>
                  </a:ext>
                </a:extLst>
              </p:spPr>
            </p:pic>
            <p:cxnSp>
              <p:nvCxnSpPr>
                <p:cNvPr id="96" name="Straight Connector 95">
                  <a:extLst>
                    <a:ext uri="{FF2B5EF4-FFF2-40B4-BE49-F238E27FC236}">
                      <a16:creationId xmlns:a16="http://schemas.microsoft.com/office/drawing/2014/main" id="{F8AB87C1-8524-46FD-81C7-EEC6BC9299D4}"/>
                    </a:ext>
                  </a:extLst>
                </p:cNvPr>
                <p:cNvCxnSpPr/>
                <p:nvPr/>
              </p:nvCxnSpPr>
              <p:spPr>
                <a:xfrm flipV="1">
                  <a:off x="1745734" y="4323330"/>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7D06E75A-8C04-469F-A50F-7F9C276815B1}"/>
                    </a:ext>
                  </a:extLst>
                </p:cNvPr>
                <p:cNvCxnSpPr/>
                <p:nvPr/>
              </p:nvCxnSpPr>
              <p:spPr>
                <a:xfrm flipV="1">
                  <a:off x="1386382" y="3749291"/>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Wall game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Rounded Rectangular Callout 1"/>
          <p:cNvSpPr/>
          <p:nvPr/>
        </p:nvSpPr>
        <p:spPr>
          <a:xfrm>
            <a:off x="524222" y="1891403"/>
            <a:ext cx="3103075" cy="1369162"/>
          </a:xfrm>
          <a:prstGeom prst="wedgeRoundRectCallout">
            <a:avLst>
              <a:gd name="adj1" fmla="val 57690"/>
              <a:gd name="adj2" fmla="val 29551"/>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Lydia:</a:t>
            </a: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its momentum doesn’t change because its mass and speed stay the same.</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29" name="Rounded Rectangular Callout 28"/>
          <p:cNvSpPr/>
          <p:nvPr/>
        </p:nvSpPr>
        <p:spPr>
          <a:xfrm>
            <a:off x="3321551" y="4785367"/>
            <a:ext cx="5476578" cy="748630"/>
          </a:xfrm>
          <a:prstGeom prst="wedgeRoundRectCallout">
            <a:avLst>
              <a:gd name="adj1" fmla="val -28393"/>
              <a:gd name="adj2" fmla="val -98311"/>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Olivia: </a:t>
            </a: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ball’s momentum changes in the direction the wall pushes on it.</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Rounded Rectangular Callout 29"/>
          <p:cNvSpPr/>
          <p:nvPr/>
        </p:nvSpPr>
        <p:spPr>
          <a:xfrm>
            <a:off x="5829877" y="2991154"/>
            <a:ext cx="2773438" cy="1395651"/>
          </a:xfrm>
          <a:prstGeom prst="wedgeRoundRectCallout">
            <a:avLst>
              <a:gd name="adj1" fmla="val -59810"/>
              <a:gd name="adj2" fmla="val -12424"/>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Noah: </a:t>
            </a: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its direction changes, so its momentum must change as well.</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1" name="Rounded Rectangular Callout 30"/>
          <p:cNvSpPr/>
          <p:nvPr/>
        </p:nvSpPr>
        <p:spPr>
          <a:xfrm>
            <a:off x="345871" y="3653163"/>
            <a:ext cx="2615536" cy="1369163"/>
          </a:xfrm>
          <a:prstGeom prst="wedgeRoundRectCallout">
            <a:avLst>
              <a:gd name="adj1" fmla="val 68159"/>
              <a:gd name="adj2" fmla="val -46290"/>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Paul: </a:t>
            </a: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momentum towards the wall equals momentum away from the wall.</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2" name="Rounded Rectangular Callout 31"/>
          <p:cNvSpPr/>
          <p:nvPr/>
        </p:nvSpPr>
        <p:spPr>
          <a:xfrm>
            <a:off x="4077540" y="1856399"/>
            <a:ext cx="2806567" cy="748631"/>
          </a:xfrm>
          <a:prstGeom prst="wedgeRoundRectCallout">
            <a:avLst>
              <a:gd name="adj1" fmla="val -26249"/>
              <a:gd name="adj2" fmla="val 77663"/>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err="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Mirha</a:t>
            </a:r>
            <a:r>
              <a:rPr lang="en-US"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momentum is a vector.</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Text Placeholder 3"/>
          <p:cNvSpPr txBox="1">
            <a:spLocks/>
          </p:cNvSpPr>
          <p:nvPr/>
        </p:nvSpPr>
        <p:spPr>
          <a:xfrm>
            <a:off x="354604" y="832586"/>
            <a:ext cx="8443525" cy="748630"/>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Some students are discussing what happens to</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the momentum of the football when it bounces. </a:t>
            </a: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p:cNvPicPr>
            <a:picLocks noChangeAspect="1"/>
          </p:cNvPicPr>
          <p:nvPr/>
        </p:nvPicPr>
        <p:blipFill>
          <a:blip r:embed="rId5"/>
          <a:stretch>
            <a:fillRect/>
          </a:stretch>
        </p:blipFill>
        <p:spPr>
          <a:xfrm>
            <a:off x="3671907" y="2958103"/>
            <a:ext cx="1808917" cy="1284108"/>
          </a:xfrm>
          <a:prstGeom prst="rect">
            <a:avLst/>
          </a:prstGeom>
        </p:spPr>
      </p:pic>
    </p:spTree>
    <p:extLst>
      <p:ext uri="{BB962C8B-B14F-4D97-AF65-F5344CB8AC3E}">
        <p14:creationId xmlns:p14="http://schemas.microsoft.com/office/powerpoint/2010/main" val="1514626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Gaining momentum</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p:cNvSpPr txBox="1">
            <a:spLocks/>
          </p:cNvSpPr>
          <p:nvPr/>
        </p:nvSpPr>
        <p:spPr>
          <a:xfrm>
            <a:off x="457200" y="863126"/>
            <a:ext cx="8039100" cy="1353718"/>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4000"/>
              </a:lnSpc>
              <a:defRPr/>
            </a:pPr>
            <a:r>
              <a:rPr lang="en-US" dirty="0"/>
              <a:t>An object is two times harder to stop if its momentum doubles.</a:t>
            </a:r>
          </a:p>
          <a:p>
            <a:pPr>
              <a:lnSpc>
                <a:spcPct val="134000"/>
              </a:lnSpc>
              <a:defRPr/>
            </a:pPr>
            <a:r>
              <a:rPr lang="en-US" dirty="0"/>
              <a:t>Doubling its mass doubles its momentum.</a:t>
            </a:r>
          </a:p>
          <a:p>
            <a:pPr>
              <a:lnSpc>
                <a:spcPct val="134000"/>
              </a:lnSpc>
              <a:defRPr/>
            </a:pPr>
            <a:r>
              <a:rPr lang="en-US" dirty="0"/>
              <a:t>Doubling its velocity doubles its momentum. </a:t>
            </a:r>
          </a:p>
        </p:txBody>
      </p:sp>
      <p:grpSp>
        <p:nvGrpSpPr>
          <p:cNvPr id="25" name="Group 24"/>
          <p:cNvGrpSpPr/>
          <p:nvPr/>
        </p:nvGrpSpPr>
        <p:grpSpPr>
          <a:xfrm>
            <a:off x="457199" y="2420176"/>
            <a:ext cx="8249922" cy="2187864"/>
            <a:chOff x="457199" y="3189123"/>
            <a:chExt cx="8249922" cy="2187864"/>
          </a:xfrm>
        </p:grpSpPr>
        <p:sp>
          <p:nvSpPr>
            <p:cNvPr id="7" name="Text Placeholder 16"/>
            <p:cNvSpPr txBox="1">
              <a:spLocks/>
            </p:cNvSpPr>
            <p:nvPr/>
          </p:nvSpPr>
          <p:spPr>
            <a:xfrm>
              <a:off x="589551" y="3823990"/>
              <a:ext cx="4053841" cy="1271618"/>
            </a:xfrm>
            <a:prstGeom prst="rect">
              <a:avLst/>
            </a:prstGeom>
            <a:solidFill>
              <a:srgbClr val="FAFAEA"/>
            </a:solidFill>
            <a:ln>
              <a:solidFill>
                <a:schemeClr val="tx1"/>
              </a:solidFill>
            </a:ln>
          </p:spPr>
          <p:txBody>
            <a:bodyPr vert="horz" lIns="91440" tIns="45720" rIns="91440" bIns="45720" rtlCol="0" anchor="ctr" anchorCtr="0">
              <a:no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14000"/>
                </a:lnSpc>
                <a:spcBef>
                  <a:spcPts val="600"/>
                </a:spcBef>
                <a:spcAft>
                  <a:spcPts val="600"/>
                </a:spcAft>
                <a:buClrTx/>
                <a:buSzTx/>
                <a:buFont typeface="+mj-lt"/>
                <a:buNone/>
                <a:tabLst/>
                <a:defRPr/>
              </a:pPr>
              <a:r>
                <a:rPr lang="en-US" noProof="0" dirty="0"/>
                <a:t>momentum</a:t>
              </a:r>
              <a:r>
                <a:rPr kumimoji="0" lang="en-US"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 = mass × velocity</a:t>
              </a:r>
              <a:endParaRPr kumimoji="0" lang="en-US" sz="24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14000"/>
                </a:lnSpc>
                <a:spcBef>
                  <a:spcPts val="1200"/>
                </a:spcBef>
                <a:spcAft>
                  <a:spcPts val="1200"/>
                </a:spcAft>
                <a:buClrTx/>
                <a:buSzTx/>
                <a:buFont typeface="+mj-lt"/>
                <a:buNone/>
                <a:tabLst/>
                <a:defRPr/>
              </a:pPr>
              <a:r>
                <a:rPr kumimoji="0" lang="en-US"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 = m × v</a:t>
              </a:r>
            </a:p>
          </p:txBody>
        </p:sp>
        <p:sp>
          <p:nvSpPr>
            <p:cNvPr id="19" name="Rectangle 18"/>
            <p:cNvSpPr/>
            <p:nvPr/>
          </p:nvSpPr>
          <p:spPr>
            <a:xfrm>
              <a:off x="5173589" y="3588923"/>
              <a:ext cx="3533532" cy="1720727"/>
            </a:xfrm>
            <a:prstGeom prst="rect">
              <a:avLst/>
            </a:prstGeom>
          </p:spPr>
          <p:txBody>
            <a:bodyPr wrap="square">
              <a:spAutoFit/>
            </a:bodyPr>
            <a:lstStyle/>
            <a:p>
              <a:pPr lvl="0" defTabSz="914400">
                <a:lnSpc>
                  <a:spcPct val="114000"/>
                </a:lnSpc>
                <a:spcBef>
                  <a:spcPct val="20000"/>
                </a:spcBef>
                <a:spcAft>
                  <a:spcPts val="600"/>
                </a:spcAft>
                <a:defRPr/>
              </a:pP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momentum, </a:t>
              </a:r>
              <a:r>
                <a:rPr lang="en-US"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t>
              </a: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in kilogram metres per second (kg m/s)</a:t>
              </a:r>
            </a:p>
            <a:p>
              <a:pPr lvl="0" defTabSz="914400">
                <a:lnSpc>
                  <a:spcPct val="114000"/>
                </a:lnSpc>
                <a:spcBef>
                  <a:spcPct val="20000"/>
                </a:spcBef>
                <a:spcAft>
                  <a:spcPts val="600"/>
                </a:spcAft>
                <a:defRPr/>
              </a:pP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mass, </a:t>
              </a:r>
              <a:r>
                <a:rPr lang="en-US"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a:t>
              </a: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in kilogram (kg)</a:t>
              </a:r>
            </a:p>
            <a:p>
              <a:pPr lvl="0" defTabSz="914400">
                <a:lnSpc>
                  <a:spcPct val="114000"/>
                </a:lnSpc>
                <a:spcBef>
                  <a:spcPct val="20000"/>
                </a:spcBef>
                <a:spcAft>
                  <a:spcPts val="600"/>
                </a:spcAft>
                <a:defRPr/>
              </a:pP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velocity, </a:t>
              </a:r>
              <a:r>
                <a:rPr lang="en-US"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v</a:t>
              </a: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in metres per second (m/s)</a:t>
              </a:r>
            </a:p>
          </p:txBody>
        </p:sp>
        <p:sp>
          <p:nvSpPr>
            <p:cNvPr id="20" name="TextBox 19"/>
            <p:cNvSpPr txBox="1"/>
            <p:nvPr/>
          </p:nvSpPr>
          <p:spPr>
            <a:xfrm>
              <a:off x="457199" y="3189123"/>
              <a:ext cx="5414210" cy="307777"/>
            </a:xfrm>
            <a:prstGeom prst="rect">
              <a:avLst/>
            </a:prstGeom>
            <a:noFill/>
          </p:spPr>
          <p:txBody>
            <a:bodyPr wrap="square" rtlCol="0">
              <a:spAutoFit/>
            </a:bodyPr>
            <a:lstStyle/>
            <a:p>
              <a:r>
                <a:rPr lang="en-GB" sz="1400" i="1" dirty="0">
                  <a:solidFill>
                    <a:schemeClr val="tx2">
                      <a:lumMod val="50000"/>
                    </a:schemeClr>
                  </a:solidFill>
                  <a:latin typeface="Verdana" panose="020B0604030504040204" pitchFamily="34" charset="0"/>
                  <a:ea typeface="Verdana" panose="020B0604030504040204" pitchFamily="34" charset="0"/>
                </a:rPr>
                <a:t>This relationship can be written in shorthand as:</a:t>
              </a:r>
            </a:p>
          </p:txBody>
        </p:sp>
        <p:cxnSp>
          <p:nvCxnSpPr>
            <p:cNvPr id="21" name="Straight Connector 20"/>
            <p:cNvCxnSpPr/>
            <p:nvPr/>
          </p:nvCxnSpPr>
          <p:spPr>
            <a:xfrm>
              <a:off x="4988559" y="3612987"/>
              <a:ext cx="0" cy="1764000"/>
            </a:xfrm>
            <a:prstGeom prst="line">
              <a:avLst/>
            </a:prstGeom>
            <a:ln w="190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457199" y="5065233"/>
            <a:ext cx="8249921" cy="958852"/>
          </a:xfrm>
          <a:prstGeom prst="rect">
            <a:avLst/>
          </a:prstGeom>
          <a:noFill/>
        </p:spPr>
        <p:txBody>
          <a:bodyPr wrap="square" rtlCol="0">
            <a:spAutoFit/>
          </a:bodyPr>
          <a:lstStyle/>
          <a:p>
            <a:pPr>
              <a:lnSpc>
                <a:spcPct val="114000"/>
              </a:lnSpc>
              <a:spcAft>
                <a:spcPts val="600"/>
              </a:spcAft>
            </a:pPr>
            <a:r>
              <a:rPr lang="en-GB" sz="1400" b="1" i="1" dirty="0">
                <a:solidFill>
                  <a:schemeClr val="tx2">
                    <a:lumMod val="50000"/>
                  </a:schemeClr>
                </a:solidFill>
                <a:latin typeface="Verdana" panose="020B0604030504040204" pitchFamily="34" charset="0"/>
                <a:ea typeface="Verdana" panose="020B0604030504040204" pitchFamily="34" charset="0"/>
              </a:rPr>
              <a:t>Velocity </a:t>
            </a:r>
            <a:r>
              <a:rPr lang="en-GB" sz="1400" i="1" dirty="0">
                <a:solidFill>
                  <a:schemeClr val="tx2">
                    <a:lumMod val="50000"/>
                  </a:schemeClr>
                </a:solidFill>
                <a:latin typeface="Verdana" panose="020B0604030504040204" pitchFamily="34" charset="0"/>
                <a:ea typeface="Verdana" panose="020B0604030504040204" pitchFamily="34" charset="0"/>
              </a:rPr>
              <a:t>is speed in a particular direction. It is a vector.</a:t>
            </a:r>
          </a:p>
          <a:p>
            <a:pPr>
              <a:lnSpc>
                <a:spcPct val="114000"/>
              </a:lnSpc>
              <a:spcAft>
                <a:spcPts val="600"/>
              </a:spcAft>
            </a:pPr>
            <a:r>
              <a:rPr lang="en-GB" sz="1400" b="1" i="1" dirty="0">
                <a:solidFill>
                  <a:schemeClr val="tx2">
                    <a:lumMod val="50000"/>
                  </a:schemeClr>
                </a:solidFill>
                <a:latin typeface="Verdana" panose="020B0604030504040204" pitchFamily="34" charset="0"/>
                <a:ea typeface="Verdana" panose="020B0604030504040204" pitchFamily="34" charset="0"/>
              </a:rPr>
              <a:t>Momentum</a:t>
            </a:r>
            <a:r>
              <a:rPr lang="en-GB" sz="1400" i="1" dirty="0">
                <a:solidFill>
                  <a:schemeClr val="tx2">
                    <a:lumMod val="50000"/>
                  </a:schemeClr>
                </a:solidFill>
                <a:latin typeface="Verdana" panose="020B0604030504040204" pitchFamily="34" charset="0"/>
                <a:ea typeface="Verdana" panose="020B0604030504040204" pitchFamily="34" charset="0"/>
              </a:rPr>
              <a:t> is a vector too. </a:t>
            </a:r>
          </a:p>
          <a:p>
            <a:pPr>
              <a:lnSpc>
                <a:spcPct val="114000"/>
              </a:lnSpc>
            </a:pPr>
            <a:r>
              <a:rPr lang="en-GB" sz="1400" i="1" dirty="0">
                <a:solidFill>
                  <a:schemeClr val="tx2">
                    <a:lumMod val="50000"/>
                  </a:schemeClr>
                </a:solidFill>
                <a:latin typeface="Verdana" panose="020B0604030504040204" pitchFamily="34" charset="0"/>
                <a:ea typeface="Verdana" panose="020B0604030504040204" pitchFamily="34" charset="0"/>
              </a:rPr>
              <a:t>It matters whether the momentum of an elephant is towards you or away from you!</a:t>
            </a:r>
          </a:p>
        </p:txBody>
      </p:sp>
      <p:pic>
        <p:nvPicPr>
          <p:cNvPr id="22" name="Picture 21">
            <a:extLst>
              <a:ext uri="{FF2B5EF4-FFF2-40B4-BE49-F238E27FC236}">
                <a16:creationId xmlns:a16="http://schemas.microsoft.com/office/drawing/2014/main" id="{2642846B-EDD8-4354-913E-E046639C9F44}"/>
              </a:ext>
            </a:extLst>
          </p:cNvPr>
          <p:cNvPicPr>
            <a:picLocks noChangeAspect="1"/>
          </p:cNvPicPr>
          <p:nvPr/>
        </p:nvPicPr>
        <p:blipFill>
          <a:blip r:embed="rId4"/>
          <a:stretch>
            <a:fillRect/>
          </a:stretch>
        </p:blipFill>
        <p:spPr>
          <a:xfrm>
            <a:off x="6039513" y="4637068"/>
            <a:ext cx="1261161" cy="970958"/>
          </a:xfrm>
          <a:prstGeom prst="rect">
            <a:avLst/>
          </a:prstGeom>
        </p:spPr>
      </p:pic>
    </p:spTree>
    <p:extLst>
      <p:ext uri="{BB962C8B-B14F-4D97-AF65-F5344CB8AC3E}">
        <p14:creationId xmlns:p14="http://schemas.microsoft.com/office/powerpoint/2010/main" val="12880675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 name="Picture 124">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grpSp>
        <p:nvGrpSpPr>
          <p:cNvPr id="30" name="Group 29">
            <a:extLst>
              <a:ext uri="{FF2B5EF4-FFF2-40B4-BE49-F238E27FC236}">
                <a16:creationId xmlns:a16="http://schemas.microsoft.com/office/drawing/2014/main" id="{11213013-317D-4C4E-8168-EFC013779412}"/>
              </a:ext>
            </a:extLst>
          </p:cNvPr>
          <p:cNvGrpSpPr/>
          <p:nvPr/>
        </p:nvGrpSpPr>
        <p:grpSpPr>
          <a:xfrm>
            <a:off x="1340720" y="2300437"/>
            <a:ext cx="6426798" cy="2890569"/>
            <a:chOff x="1386382" y="2300437"/>
            <a:chExt cx="6426798" cy="2890569"/>
          </a:xfrm>
        </p:grpSpPr>
        <p:grpSp>
          <p:nvGrpSpPr>
            <p:cNvPr id="31" name="Group 30">
              <a:extLst>
                <a:ext uri="{FF2B5EF4-FFF2-40B4-BE49-F238E27FC236}">
                  <a16:creationId xmlns:a16="http://schemas.microsoft.com/office/drawing/2014/main" id="{09756D7D-3C8E-4964-96C5-E11E42276B32}"/>
                </a:ext>
              </a:extLst>
            </p:cNvPr>
            <p:cNvGrpSpPr/>
            <p:nvPr/>
          </p:nvGrpSpPr>
          <p:grpSpPr>
            <a:xfrm>
              <a:off x="1772044" y="2300437"/>
              <a:ext cx="6041136" cy="2890569"/>
              <a:chOff x="1579213" y="2112113"/>
              <a:chExt cx="6041136" cy="2890569"/>
            </a:xfrm>
            <a:scene3d>
              <a:camera prst="orthographicFront">
                <a:rot lat="600000" lon="0" rev="0"/>
              </a:camera>
              <a:lightRig rig="threePt" dir="t"/>
            </a:scene3d>
          </p:grpSpPr>
          <p:grpSp>
            <p:nvGrpSpPr>
              <p:cNvPr id="67" name="Group 66">
                <a:extLst>
                  <a:ext uri="{FF2B5EF4-FFF2-40B4-BE49-F238E27FC236}">
                    <a16:creationId xmlns:a16="http://schemas.microsoft.com/office/drawing/2014/main" id="{0D5D194D-B869-4BBE-8202-0922066F3C8A}"/>
                  </a:ext>
                </a:extLst>
              </p:cNvPr>
              <p:cNvGrpSpPr/>
              <p:nvPr/>
            </p:nvGrpSpPr>
            <p:grpSpPr>
              <a:xfrm>
                <a:off x="1579213" y="2112113"/>
                <a:ext cx="6041136" cy="1444533"/>
                <a:chOff x="0" y="0"/>
                <a:chExt cx="4140818" cy="990600"/>
              </a:xfrm>
            </p:grpSpPr>
            <p:sp>
              <p:nvSpPr>
                <p:cNvPr id="97" name="Rectangle 96">
                  <a:extLst>
                    <a:ext uri="{FF2B5EF4-FFF2-40B4-BE49-F238E27FC236}">
                      <a16:creationId xmlns:a16="http://schemas.microsoft.com/office/drawing/2014/main" id="{17A34BCF-3518-4E9A-8CC1-D58FA8B3C585}"/>
                    </a:ext>
                  </a:extLst>
                </p:cNvPr>
                <p:cNvSpPr/>
                <p:nvPr/>
              </p:nvSpPr>
              <p:spPr>
                <a:xfrm>
                  <a:off x="316112"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8" name="Rectangle 97">
                  <a:extLst>
                    <a:ext uri="{FF2B5EF4-FFF2-40B4-BE49-F238E27FC236}">
                      <a16:creationId xmlns:a16="http://schemas.microsoft.com/office/drawing/2014/main" id="{FFECB945-512B-49D3-AC87-65F4E3F6E0C9}"/>
                    </a:ext>
                  </a:extLst>
                </p:cNvPr>
                <p:cNvSpPr/>
                <p:nvPr/>
              </p:nvSpPr>
              <p:spPr>
                <a:xfrm>
                  <a:off x="946549"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99" name="Rectangle 98">
                  <a:extLst>
                    <a:ext uri="{FF2B5EF4-FFF2-40B4-BE49-F238E27FC236}">
                      <a16:creationId xmlns:a16="http://schemas.microsoft.com/office/drawing/2014/main" id="{6953B1BD-04C9-48AB-A49C-E774263466EB}"/>
                    </a:ext>
                  </a:extLst>
                </p:cNvPr>
                <p:cNvSpPr/>
                <p:nvPr/>
              </p:nvSpPr>
              <p:spPr>
                <a:xfrm>
                  <a:off x="1584724"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0" name="Rectangle 99">
                  <a:extLst>
                    <a:ext uri="{FF2B5EF4-FFF2-40B4-BE49-F238E27FC236}">
                      <a16:creationId xmlns:a16="http://schemas.microsoft.com/office/drawing/2014/main" id="{13509839-09BB-497E-A228-CAB2CB9526C4}"/>
                    </a:ext>
                  </a:extLst>
                </p:cNvPr>
                <p:cNvSpPr/>
                <p:nvPr/>
              </p:nvSpPr>
              <p:spPr>
                <a:xfrm>
                  <a:off x="2222899"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1" name="Rectangle 100">
                  <a:extLst>
                    <a:ext uri="{FF2B5EF4-FFF2-40B4-BE49-F238E27FC236}">
                      <a16:creationId xmlns:a16="http://schemas.microsoft.com/office/drawing/2014/main" id="{3423F875-DEB3-483D-8F81-99605703A34C}"/>
                    </a:ext>
                  </a:extLst>
                </p:cNvPr>
                <p:cNvSpPr/>
                <p:nvPr/>
              </p:nvSpPr>
              <p:spPr>
                <a:xfrm>
                  <a:off x="2861074"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2" name="Rectangle 101">
                  <a:extLst>
                    <a:ext uri="{FF2B5EF4-FFF2-40B4-BE49-F238E27FC236}">
                      <a16:creationId xmlns:a16="http://schemas.microsoft.com/office/drawing/2014/main" id="{D9D21BF8-FEAF-479A-A723-A15F6A598AF2}"/>
                    </a:ext>
                  </a:extLst>
                </p:cNvPr>
                <p:cNvSpPr/>
                <p:nvPr/>
              </p:nvSpPr>
              <p:spPr>
                <a:xfrm>
                  <a:off x="3499249" y="0"/>
                  <a:ext cx="641569"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3" name="Rectangle 102">
                  <a:extLst>
                    <a:ext uri="{FF2B5EF4-FFF2-40B4-BE49-F238E27FC236}">
                      <a16:creationId xmlns:a16="http://schemas.microsoft.com/office/drawing/2014/main" id="{E18C3C5B-B5FE-429D-BAC4-313D4EA07DE4}"/>
                    </a:ext>
                  </a:extLst>
                </p:cNvPr>
                <p:cNvSpPr/>
                <p:nvPr/>
              </p:nvSpPr>
              <p:spPr>
                <a:xfrm>
                  <a:off x="0" y="2476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4" name="Rectangle 103">
                  <a:extLst>
                    <a:ext uri="{FF2B5EF4-FFF2-40B4-BE49-F238E27FC236}">
                      <a16:creationId xmlns:a16="http://schemas.microsoft.com/office/drawing/2014/main" id="{FBE22E68-65E1-45F8-B42B-C641951B392B}"/>
                    </a:ext>
                  </a:extLst>
                </p:cNvPr>
                <p:cNvSpPr/>
                <p:nvPr/>
              </p:nvSpPr>
              <p:spPr>
                <a:xfrm>
                  <a:off x="638175" y="2476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5" name="Rectangle 104">
                  <a:extLst>
                    <a:ext uri="{FF2B5EF4-FFF2-40B4-BE49-F238E27FC236}">
                      <a16:creationId xmlns:a16="http://schemas.microsoft.com/office/drawing/2014/main" id="{7C98A6C7-BED4-4A2C-B94D-A84BC8714880}"/>
                    </a:ext>
                  </a:extLst>
                </p:cNvPr>
                <p:cNvSpPr/>
                <p:nvPr/>
              </p:nvSpPr>
              <p:spPr>
                <a:xfrm>
                  <a:off x="127635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6" name="Rectangle 105">
                  <a:extLst>
                    <a:ext uri="{FF2B5EF4-FFF2-40B4-BE49-F238E27FC236}">
                      <a16:creationId xmlns:a16="http://schemas.microsoft.com/office/drawing/2014/main" id="{0FB30260-0C5D-4EC3-9167-10C8A6FD82DE}"/>
                    </a:ext>
                  </a:extLst>
                </p:cNvPr>
                <p:cNvSpPr/>
                <p:nvPr/>
              </p:nvSpPr>
              <p:spPr>
                <a:xfrm>
                  <a:off x="191452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7" name="Rectangle 106">
                  <a:extLst>
                    <a:ext uri="{FF2B5EF4-FFF2-40B4-BE49-F238E27FC236}">
                      <a16:creationId xmlns:a16="http://schemas.microsoft.com/office/drawing/2014/main" id="{5585BE59-FC3F-4390-90B6-5DFA3B2141ED}"/>
                    </a:ext>
                  </a:extLst>
                </p:cNvPr>
                <p:cNvSpPr/>
                <p:nvPr/>
              </p:nvSpPr>
              <p:spPr>
                <a:xfrm>
                  <a:off x="255270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8" name="Rectangle 107">
                  <a:extLst>
                    <a:ext uri="{FF2B5EF4-FFF2-40B4-BE49-F238E27FC236}">
                      <a16:creationId xmlns:a16="http://schemas.microsoft.com/office/drawing/2014/main" id="{FCA3C289-A697-4881-A1AE-F77569DA9AC4}"/>
                    </a:ext>
                  </a:extLst>
                </p:cNvPr>
                <p:cNvSpPr/>
                <p:nvPr/>
              </p:nvSpPr>
              <p:spPr>
                <a:xfrm>
                  <a:off x="319087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9" name="Rectangle 108">
                  <a:extLst>
                    <a:ext uri="{FF2B5EF4-FFF2-40B4-BE49-F238E27FC236}">
                      <a16:creationId xmlns:a16="http://schemas.microsoft.com/office/drawing/2014/main" id="{E5B7CDCA-2E1D-44D7-9CFB-C37D2A927F33}"/>
                    </a:ext>
                  </a:extLst>
                </p:cNvPr>
                <p:cNvSpPr/>
                <p:nvPr/>
              </p:nvSpPr>
              <p:spPr>
                <a:xfrm>
                  <a:off x="316112"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0" name="Rectangle 109">
                  <a:extLst>
                    <a:ext uri="{FF2B5EF4-FFF2-40B4-BE49-F238E27FC236}">
                      <a16:creationId xmlns:a16="http://schemas.microsoft.com/office/drawing/2014/main" id="{CE256255-74BB-4E04-9D17-7727BDB5BA97}"/>
                    </a:ext>
                  </a:extLst>
                </p:cNvPr>
                <p:cNvSpPr/>
                <p:nvPr/>
              </p:nvSpPr>
              <p:spPr>
                <a:xfrm>
                  <a:off x="94654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1" name="Rectangle 110">
                  <a:extLst>
                    <a:ext uri="{FF2B5EF4-FFF2-40B4-BE49-F238E27FC236}">
                      <a16:creationId xmlns:a16="http://schemas.microsoft.com/office/drawing/2014/main" id="{084F2729-9021-4A0A-9BA9-5FDDA7A5BDD4}"/>
                    </a:ext>
                  </a:extLst>
                </p:cNvPr>
                <p:cNvSpPr/>
                <p:nvPr/>
              </p:nvSpPr>
              <p:spPr>
                <a:xfrm>
                  <a:off x="158472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2" name="Rectangle 111">
                  <a:extLst>
                    <a:ext uri="{FF2B5EF4-FFF2-40B4-BE49-F238E27FC236}">
                      <a16:creationId xmlns:a16="http://schemas.microsoft.com/office/drawing/2014/main" id="{8A297D9E-4778-45F9-9C07-896D91D51F9B}"/>
                    </a:ext>
                  </a:extLst>
                </p:cNvPr>
                <p:cNvSpPr/>
                <p:nvPr/>
              </p:nvSpPr>
              <p:spPr>
                <a:xfrm>
                  <a:off x="222289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3" name="Rectangle 112">
                  <a:extLst>
                    <a:ext uri="{FF2B5EF4-FFF2-40B4-BE49-F238E27FC236}">
                      <a16:creationId xmlns:a16="http://schemas.microsoft.com/office/drawing/2014/main" id="{20B100F3-FD59-4E00-8BCB-70D163AEF873}"/>
                    </a:ext>
                  </a:extLst>
                </p:cNvPr>
                <p:cNvSpPr/>
                <p:nvPr/>
              </p:nvSpPr>
              <p:spPr>
                <a:xfrm>
                  <a:off x="286107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4" name="Rectangle 113">
                  <a:extLst>
                    <a:ext uri="{FF2B5EF4-FFF2-40B4-BE49-F238E27FC236}">
                      <a16:creationId xmlns:a16="http://schemas.microsoft.com/office/drawing/2014/main" id="{5DAD6126-EC9A-44C9-B219-A9B6F49D3B48}"/>
                    </a:ext>
                  </a:extLst>
                </p:cNvPr>
                <p:cNvSpPr/>
                <p:nvPr/>
              </p:nvSpPr>
              <p:spPr>
                <a:xfrm>
                  <a:off x="3499249" y="49530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5" name="Rectangle 114">
                  <a:extLst>
                    <a:ext uri="{FF2B5EF4-FFF2-40B4-BE49-F238E27FC236}">
                      <a16:creationId xmlns:a16="http://schemas.microsoft.com/office/drawing/2014/main" id="{ADA3E83B-9811-45C6-AB92-183499107C68}"/>
                    </a:ext>
                  </a:extLst>
                </p:cNvPr>
                <p:cNvSpPr/>
                <p:nvPr/>
              </p:nvSpPr>
              <p:spPr>
                <a:xfrm>
                  <a:off x="0"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6" name="Rectangle 115">
                  <a:extLst>
                    <a:ext uri="{FF2B5EF4-FFF2-40B4-BE49-F238E27FC236}">
                      <a16:creationId xmlns:a16="http://schemas.microsoft.com/office/drawing/2014/main" id="{68956D91-B0DB-4F0F-ADE4-1DF9E9AB1C5B}"/>
                    </a:ext>
                  </a:extLst>
                </p:cNvPr>
                <p:cNvSpPr/>
                <p:nvPr/>
              </p:nvSpPr>
              <p:spPr>
                <a:xfrm>
                  <a:off x="638175"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7" name="Rectangle 116">
                  <a:extLst>
                    <a:ext uri="{FF2B5EF4-FFF2-40B4-BE49-F238E27FC236}">
                      <a16:creationId xmlns:a16="http://schemas.microsoft.com/office/drawing/2014/main" id="{4D398F91-F038-4417-9A19-58FD13A2EE69}"/>
                    </a:ext>
                  </a:extLst>
                </p:cNvPr>
                <p:cNvSpPr/>
                <p:nvPr/>
              </p:nvSpPr>
              <p:spPr>
                <a:xfrm>
                  <a:off x="1276350" y="742950"/>
                  <a:ext cx="628650"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8" name="Rectangle 117">
                  <a:extLst>
                    <a:ext uri="{FF2B5EF4-FFF2-40B4-BE49-F238E27FC236}">
                      <a16:creationId xmlns:a16="http://schemas.microsoft.com/office/drawing/2014/main" id="{DFDB73C9-B42F-4061-AE6A-A5638B5F1129}"/>
                    </a:ext>
                  </a:extLst>
                </p:cNvPr>
                <p:cNvSpPr/>
                <p:nvPr/>
              </p:nvSpPr>
              <p:spPr>
                <a:xfrm>
                  <a:off x="1906787"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9" name="Rectangle 118">
                  <a:extLst>
                    <a:ext uri="{FF2B5EF4-FFF2-40B4-BE49-F238E27FC236}">
                      <a16:creationId xmlns:a16="http://schemas.microsoft.com/office/drawing/2014/main" id="{1F4D5CBE-464A-4DD1-B4E6-0B83B8CE918B}"/>
                    </a:ext>
                  </a:extLst>
                </p:cNvPr>
                <p:cNvSpPr/>
                <p:nvPr/>
              </p:nvSpPr>
              <p:spPr>
                <a:xfrm>
                  <a:off x="2544962"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0" name="Rectangle 119">
                  <a:extLst>
                    <a:ext uri="{FF2B5EF4-FFF2-40B4-BE49-F238E27FC236}">
                      <a16:creationId xmlns:a16="http://schemas.microsoft.com/office/drawing/2014/main" id="{03489F88-A897-43A0-9B3F-FEDDE03AD366}"/>
                    </a:ext>
                  </a:extLst>
                </p:cNvPr>
                <p:cNvSpPr/>
                <p:nvPr/>
              </p:nvSpPr>
              <p:spPr>
                <a:xfrm>
                  <a:off x="3183137" y="7429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1" name="Rectangle 120">
                  <a:extLst>
                    <a:ext uri="{FF2B5EF4-FFF2-40B4-BE49-F238E27FC236}">
                      <a16:creationId xmlns:a16="http://schemas.microsoft.com/office/drawing/2014/main" id="{248EA9C5-4B5E-4C11-B0E3-9E945C83CA2D}"/>
                    </a:ext>
                  </a:extLst>
                </p:cNvPr>
                <p:cNvSpPr/>
                <p:nvPr/>
              </p:nvSpPr>
              <p:spPr>
                <a:xfrm>
                  <a:off x="3824018" y="2476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2" name="Rectangle 121">
                  <a:extLst>
                    <a:ext uri="{FF2B5EF4-FFF2-40B4-BE49-F238E27FC236}">
                      <a16:creationId xmlns:a16="http://schemas.microsoft.com/office/drawing/2014/main" id="{70F15B8E-08A1-4030-94A9-D0147F6E97CD}"/>
                    </a:ext>
                  </a:extLst>
                </p:cNvPr>
                <p:cNvSpPr/>
                <p:nvPr/>
              </p:nvSpPr>
              <p:spPr>
                <a:xfrm>
                  <a:off x="0" y="0"/>
                  <a:ext cx="316800" cy="247650"/>
                </a:xfrm>
                <a:prstGeom prst="rect">
                  <a:avLst/>
                </a:prstGeom>
                <a:pattFill prst="wave">
                  <a:fgClr>
                    <a:srgbClr val="5D4847"/>
                  </a:fgClr>
                  <a:bgClr>
                    <a:srgbClr val="B0583F"/>
                  </a:bgClr>
                </a:pattFill>
                <a:ln w="25400">
                  <a:solidFill>
                    <a:srgbClr val="F2E0D1"/>
                  </a:solidFill>
                </a:ln>
                <a:sp3d extrusionH="762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3" name="Rectangle 122">
                  <a:extLst>
                    <a:ext uri="{FF2B5EF4-FFF2-40B4-BE49-F238E27FC236}">
                      <a16:creationId xmlns:a16="http://schemas.microsoft.com/office/drawing/2014/main" id="{F8BEC35F-B57F-4E63-81B9-1CA695D2687D}"/>
                    </a:ext>
                  </a:extLst>
                </p:cNvPr>
                <p:cNvSpPr/>
                <p:nvPr/>
              </p:nvSpPr>
              <p:spPr>
                <a:xfrm>
                  <a:off x="0" y="495300"/>
                  <a:ext cx="31623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4" name="Rectangle 123">
                  <a:extLst>
                    <a:ext uri="{FF2B5EF4-FFF2-40B4-BE49-F238E27FC236}">
                      <a16:creationId xmlns:a16="http://schemas.microsoft.com/office/drawing/2014/main" id="{DE4781D4-F6B7-4375-83D2-874C31F40679}"/>
                    </a:ext>
                  </a:extLst>
                </p:cNvPr>
                <p:cNvSpPr/>
                <p:nvPr/>
              </p:nvSpPr>
              <p:spPr>
                <a:xfrm>
                  <a:off x="3824018" y="7429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nvGrpSpPr>
              <p:cNvPr id="68" name="Group 67">
                <a:extLst>
                  <a:ext uri="{FF2B5EF4-FFF2-40B4-BE49-F238E27FC236}">
                    <a16:creationId xmlns:a16="http://schemas.microsoft.com/office/drawing/2014/main" id="{5B760522-A164-4234-920A-F38916D4897D}"/>
                  </a:ext>
                </a:extLst>
              </p:cNvPr>
              <p:cNvGrpSpPr/>
              <p:nvPr/>
            </p:nvGrpSpPr>
            <p:grpSpPr>
              <a:xfrm>
                <a:off x="1579213" y="3558149"/>
                <a:ext cx="6041136" cy="1444533"/>
                <a:chOff x="0" y="0"/>
                <a:chExt cx="4140818" cy="990600"/>
              </a:xfrm>
            </p:grpSpPr>
            <p:sp>
              <p:nvSpPr>
                <p:cNvPr id="69" name="Rectangle 68">
                  <a:extLst>
                    <a:ext uri="{FF2B5EF4-FFF2-40B4-BE49-F238E27FC236}">
                      <a16:creationId xmlns:a16="http://schemas.microsoft.com/office/drawing/2014/main" id="{17102B3C-C0C5-4E6C-BD2F-7209B2307371}"/>
                    </a:ext>
                  </a:extLst>
                </p:cNvPr>
                <p:cNvSpPr/>
                <p:nvPr/>
              </p:nvSpPr>
              <p:spPr>
                <a:xfrm>
                  <a:off x="316112"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0" name="Rectangle 69">
                  <a:extLst>
                    <a:ext uri="{FF2B5EF4-FFF2-40B4-BE49-F238E27FC236}">
                      <a16:creationId xmlns:a16="http://schemas.microsoft.com/office/drawing/2014/main" id="{103BFEE1-012A-4077-AF42-B3D801A633D0}"/>
                    </a:ext>
                  </a:extLst>
                </p:cNvPr>
                <p:cNvSpPr/>
                <p:nvPr/>
              </p:nvSpPr>
              <p:spPr>
                <a:xfrm>
                  <a:off x="946549"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71" name="Rectangle 70">
                  <a:extLst>
                    <a:ext uri="{FF2B5EF4-FFF2-40B4-BE49-F238E27FC236}">
                      <a16:creationId xmlns:a16="http://schemas.microsoft.com/office/drawing/2014/main" id="{116220BE-E61D-469B-8CDA-B0F52098A9C3}"/>
                    </a:ext>
                  </a:extLst>
                </p:cNvPr>
                <p:cNvSpPr/>
                <p:nvPr/>
              </p:nvSpPr>
              <p:spPr>
                <a:xfrm>
                  <a:off x="1584724"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2" name="Rectangle 71">
                  <a:extLst>
                    <a:ext uri="{FF2B5EF4-FFF2-40B4-BE49-F238E27FC236}">
                      <a16:creationId xmlns:a16="http://schemas.microsoft.com/office/drawing/2014/main" id="{308DB961-1620-4E93-9DE9-DAE0EC4B1805}"/>
                    </a:ext>
                  </a:extLst>
                </p:cNvPr>
                <p:cNvSpPr/>
                <p:nvPr/>
              </p:nvSpPr>
              <p:spPr>
                <a:xfrm>
                  <a:off x="2222899"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3" name="Rectangle 72">
                  <a:extLst>
                    <a:ext uri="{FF2B5EF4-FFF2-40B4-BE49-F238E27FC236}">
                      <a16:creationId xmlns:a16="http://schemas.microsoft.com/office/drawing/2014/main" id="{41C00AAF-B875-46C2-9A8B-CC785D12BD81}"/>
                    </a:ext>
                  </a:extLst>
                </p:cNvPr>
                <p:cNvSpPr/>
                <p:nvPr/>
              </p:nvSpPr>
              <p:spPr>
                <a:xfrm>
                  <a:off x="2861074" y="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4" name="Rectangle 73">
                  <a:extLst>
                    <a:ext uri="{FF2B5EF4-FFF2-40B4-BE49-F238E27FC236}">
                      <a16:creationId xmlns:a16="http://schemas.microsoft.com/office/drawing/2014/main" id="{D0F0C97B-BB03-487A-B25C-4121D5E23873}"/>
                    </a:ext>
                  </a:extLst>
                </p:cNvPr>
                <p:cNvSpPr/>
                <p:nvPr/>
              </p:nvSpPr>
              <p:spPr>
                <a:xfrm>
                  <a:off x="3499249" y="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5" name="Rectangle 74">
                  <a:extLst>
                    <a:ext uri="{FF2B5EF4-FFF2-40B4-BE49-F238E27FC236}">
                      <a16:creationId xmlns:a16="http://schemas.microsoft.com/office/drawing/2014/main" id="{070DDA81-6922-4066-BF7E-C8858F88FE7F}"/>
                    </a:ext>
                  </a:extLst>
                </p:cNvPr>
                <p:cNvSpPr/>
                <p:nvPr/>
              </p:nvSpPr>
              <p:spPr>
                <a:xfrm>
                  <a:off x="0" y="2476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6" name="Rectangle 75">
                  <a:extLst>
                    <a:ext uri="{FF2B5EF4-FFF2-40B4-BE49-F238E27FC236}">
                      <a16:creationId xmlns:a16="http://schemas.microsoft.com/office/drawing/2014/main" id="{3C4C8898-6147-4A8D-8F7C-70C523CD74DD}"/>
                    </a:ext>
                  </a:extLst>
                </p:cNvPr>
                <p:cNvSpPr/>
                <p:nvPr/>
              </p:nvSpPr>
              <p:spPr>
                <a:xfrm>
                  <a:off x="63817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Rectangle 76">
                  <a:extLst>
                    <a:ext uri="{FF2B5EF4-FFF2-40B4-BE49-F238E27FC236}">
                      <a16:creationId xmlns:a16="http://schemas.microsoft.com/office/drawing/2014/main" id="{C241ED3C-E220-46F9-BBB0-55F238EF5574}"/>
                    </a:ext>
                  </a:extLst>
                </p:cNvPr>
                <p:cNvSpPr/>
                <p:nvPr/>
              </p:nvSpPr>
              <p:spPr>
                <a:xfrm>
                  <a:off x="127635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8" name="Rectangle 77">
                  <a:extLst>
                    <a:ext uri="{FF2B5EF4-FFF2-40B4-BE49-F238E27FC236}">
                      <a16:creationId xmlns:a16="http://schemas.microsoft.com/office/drawing/2014/main" id="{197D3C94-694C-4DF1-94BE-96B0047D83A5}"/>
                    </a:ext>
                  </a:extLst>
                </p:cNvPr>
                <p:cNvSpPr/>
                <p:nvPr/>
              </p:nvSpPr>
              <p:spPr>
                <a:xfrm>
                  <a:off x="191452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9" name="Rectangle 78">
                  <a:extLst>
                    <a:ext uri="{FF2B5EF4-FFF2-40B4-BE49-F238E27FC236}">
                      <a16:creationId xmlns:a16="http://schemas.microsoft.com/office/drawing/2014/main" id="{A57468A3-48EA-40CB-9D2A-48626700CD2F}"/>
                    </a:ext>
                  </a:extLst>
                </p:cNvPr>
                <p:cNvSpPr/>
                <p:nvPr/>
              </p:nvSpPr>
              <p:spPr>
                <a:xfrm>
                  <a:off x="2552700"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0" name="Rectangle 79">
                  <a:extLst>
                    <a:ext uri="{FF2B5EF4-FFF2-40B4-BE49-F238E27FC236}">
                      <a16:creationId xmlns:a16="http://schemas.microsoft.com/office/drawing/2014/main" id="{69A292EC-AD0D-4955-82A3-59137EF5AC19}"/>
                    </a:ext>
                  </a:extLst>
                </p:cNvPr>
                <p:cNvSpPr/>
                <p:nvPr/>
              </p:nvSpPr>
              <p:spPr>
                <a:xfrm>
                  <a:off x="3190875" y="24765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1" name="Rectangle 80">
                  <a:extLst>
                    <a:ext uri="{FF2B5EF4-FFF2-40B4-BE49-F238E27FC236}">
                      <a16:creationId xmlns:a16="http://schemas.microsoft.com/office/drawing/2014/main" id="{256C94BB-76DA-42A1-9073-F3A944242413}"/>
                    </a:ext>
                  </a:extLst>
                </p:cNvPr>
                <p:cNvSpPr/>
                <p:nvPr/>
              </p:nvSpPr>
              <p:spPr>
                <a:xfrm>
                  <a:off x="316112"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2" name="Rectangle 81">
                  <a:extLst>
                    <a:ext uri="{FF2B5EF4-FFF2-40B4-BE49-F238E27FC236}">
                      <a16:creationId xmlns:a16="http://schemas.microsoft.com/office/drawing/2014/main" id="{6ADA0B2D-53B3-456B-9809-D9906A6B4648}"/>
                    </a:ext>
                  </a:extLst>
                </p:cNvPr>
                <p:cNvSpPr/>
                <p:nvPr/>
              </p:nvSpPr>
              <p:spPr>
                <a:xfrm>
                  <a:off x="94654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3" name="Rectangle 82">
                  <a:extLst>
                    <a:ext uri="{FF2B5EF4-FFF2-40B4-BE49-F238E27FC236}">
                      <a16:creationId xmlns:a16="http://schemas.microsoft.com/office/drawing/2014/main" id="{FA8AAC5F-423B-45D1-A327-65FD762C0C01}"/>
                    </a:ext>
                  </a:extLst>
                </p:cNvPr>
                <p:cNvSpPr/>
                <p:nvPr/>
              </p:nvSpPr>
              <p:spPr>
                <a:xfrm>
                  <a:off x="158472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4" name="Rectangle 83">
                  <a:extLst>
                    <a:ext uri="{FF2B5EF4-FFF2-40B4-BE49-F238E27FC236}">
                      <a16:creationId xmlns:a16="http://schemas.microsoft.com/office/drawing/2014/main" id="{F83F4687-70C0-4BDB-9F38-062B410243A3}"/>
                    </a:ext>
                  </a:extLst>
                </p:cNvPr>
                <p:cNvSpPr/>
                <p:nvPr/>
              </p:nvSpPr>
              <p:spPr>
                <a:xfrm>
                  <a:off x="2222899"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5" name="Rectangle 84">
                  <a:extLst>
                    <a:ext uri="{FF2B5EF4-FFF2-40B4-BE49-F238E27FC236}">
                      <a16:creationId xmlns:a16="http://schemas.microsoft.com/office/drawing/2014/main" id="{EB5A6DAA-76C2-4C8A-804B-626FDDA5E946}"/>
                    </a:ext>
                  </a:extLst>
                </p:cNvPr>
                <p:cNvSpPr/>
                <p:nvPr/>
              </p:nvSpPr>
              <p:spPr>
                <a:xfrm>
                  <a:off x="2861074" y="495300"/>
                  <a:ext cx="641569" cy="247650"/>
                </a:xfrm>
                <a:prstGeom prst="rect">
                  <a:avLst/>
                </a:prstGeom>
                <a:pattFill prst="wave">
                  <a:fgClr>
                    <a:srgbClr val="5D4847"/>
                  </a:fgClr>
                  <a:bgClr>
                    <a:srgbClr val="B0583F"/>
                  </a:bgClr>
                </a:pattFill>
                <a:ln w="25400">
                  <a:solidFill>
                    <a:srgbClr val="F2E0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6" name="Rectangle 85">
                  <a:extLst>
                    <a:ext uri="{FF2B5EF4-FFF2-40B4-BE49-F238E27FC236}">
                      <a16:creationId xmlns:a16="http://schemas.microsoft.com/office/drawing/2014/main" id="{E8AA5920-53F9-43A0-B95A-1522F80A40DA}"/>
                    </a:ext>
                  </a:extLst>
                </p:cNvPr>
                <p:cNvSpPr/>
                <p:nvPr/>
              </p:nvSpPr>
              <p:spPr>
                <a:xfrm>
                  <a:off x="3499249" y="49530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7" name="Rectangle 86">
                  <a:extLst>
                    <a:ext uri="{FF2B5EF4-FFF2-40B4-BE49-F238E27FC236}">
                      <a16:creationId xmlns:a16="http://schemas.microsoft.com/office/drawing/2014/main" id="{914A723A-3F7C-4244-B5A9-CF8FA1E25459}"/>
                    </a:ext>
                  </a:extLst>
                </p:cNvPr>
                <p:cNvSpPr/>
                <p:nvPr/>
              </p:nvSpPr>
              <p:spPr>
                <a:xfrm>
                  <a:off x="0"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8" name="Rectangle 87">
                  <a:extLst>
                    <a:ext uri="{FF2B5EF4-FFF2-40B4-BE49-F238E27FC236}">
                      <a16:creationId xmlns:a16="http://schemas.microsoft.com/office/drawing/2014/main" id="{072357A2-B02C-4333-BC9A-BFB5A6162BA3}"/>
                    </a:ext>
                  </a:extLst>
                </p:cNvPr>
                <p:cNvSpPr/>
                <p:nvPr/>
              </p:nvSpPr>
              <p:spPr>
                <a:xfrm>
                  <a:off x="638175"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9" name="Rectangle 88">
                  <a:extLst>
                    <a:ext uri="{FF2B5EF4-FFF2-40B4-BE49-F238E27FC236}">
                      <a16:creationId xmlns:a16="http://schemas.microsoft.com/office/drawing/2014/main" id="{3874FE13-8ED5-4186-886D-5B716341B469}"/>
                    </a:ext>
                  </a:extLst>
                </p:cNvPr>
                <p:cNvSpPr/>
                <p:nvPr/>
              </p:nvSpPr>
              <p:spPr>
                <a:xfrm>
                  <a:off x="1276350" y="742950"/>
                  <a:ext cx="62865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0" name="Rectangle 89">
                  <a:extLst>
                    <a:ext uri="{FF2B5EF4-FFF2-40B4-BE49-F238E27FC236}">
                      <a16:creationId xmlns:a16="http://schemas.microsoft.com/office/drawing/2014/main" id="{215B1C77-70F4-4277-BD6E-F30297D8AF5A}"/>
                    </a:ext>
                  </a:extLst>
                </p:cNvPr>
                <p:cNvSpPr/>
                <p:nvPr/>
              </p:nvSpPr>
              <p:spPr>
                <a:xfrm>
                  <a:off x="1906787"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1" name="Rectangle 90">
                  <a:extLst>
                    <a:ext uri="{FF2B5EF4-FFF2-40B4-BE49-F238E27FC236}">
                      <a16:creationId xmlns:a16="http://schemas.microsoft.com/office/drawing/2014/main" id="{CB1E2237-52B2-4360-BFFD-9E07F1AD9AD1}"/>
                    </a:ext>
                  </a:extLst>
                </p:cNvPr>
                <p:cNvSpPr/>
                <p:nvPr/>
              </p:nvSpPr>
              <p:spPr>
                <a:xfrm>
                  <a:off x="2544962"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2" name="Rectangle 91">
                  <a:extLst>
                    <a:ext uri="{FF2B5EF4-FFF2-40B4-BE49-F238E27FC236}">
                      <a16:creationId xmlns:a16="http://schemas.microsoft.com/office/drawing/2014/main" id="{1B91B251-A6A3-4B73-AC5A-ED3C0D10A656}"/>
                    </a:ext>
                  </a:extLst>
                </p:cNvPr>
                <p:cNvSpPr/>
                <p:nvPr/>
              </p:nvSpPr>
              <p:spPr>
                <a:xfrm>
                  <a:off x="3183137" y="742950"/>
                  <a:ext cx="641569"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3" name="Rectangle 92">
                  <a:extLst>
                    <a:ext uri="{FF2B5EF4-FFF2-40B4-BE49-F238E27FC236}">
                      <a16:creationId xmlns:a16="http://schemas.microsoft.com/office/drawing/2014/main" id="{87062B3C-CCF2-4CCF-A3B2-AB62213FA8E0}"/>
                    </a:ext>
                  </a:extLst>
                </p:cNvPr>
                <p:cNvSpPr/>
                <p:nvPr/>
              </p:nvSpPr>
              <p:spPr>
                <a:xfrm>
                  <a:off x="3824018" y="2476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4" name="Rectangle 93">
                  <a:extLst>
                    <a:ext uri="{FF2B5EF4-FFF2-40B4-BE49-F238E27FC236}">
                      <a16:creationId xmlns:a16="http://schemas.microsoft.com/office/drawing/2014/main" id="{4D066F3A-0C8E-4FBC-A6AD-AB62E240490E}"/>
                    </a:ext>
                  </a:extLst>
                </p:cNvPr>
                <p:cNvSpPr/>
                <p:nvPr/>
              </p:nvSpPr>
              <p:spPr>
                <a:xfrm>
                  <a:off x="0" y="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5" name="Rectangle 94">
                  <a:extLst>
                    <a:ext uri="{FF2B5EF4-FFF2-40B4-BE49-F238E27FC236}">
                      <a16:creationId xmlns:a16="http://schemas.microsoft.com/office/drawing/2014/main" id="{76408799-6798-41C0-92A9-FB137A5DB0E3}"/>
                    </a:ext>
                  </a:extLst>
                </p:cNvPr>
                <p:cNvSpPr/>
                <p:nvPr/>
              </p:nvSpPr>
              <p:spPr>
                <a:xfrm>
                  <a:off x="0" y="495300"/>
                  <a:ext cx="31623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6" name="Rectangle 95">
                  <a:extLst>
                    <a:ext uri="{FF2B5EF4-FFF2-40B4-BE49-F238E27FC236}">
                      <a16:creationId xmlns:a16="http://schemas.microsoft.com/office/drawing/2014/main" id="{AE5899EC-A899-43FA-88C2-BBACE6F01C97}"/>
                    </a:ext>
                  </a:extLst>
                </p:cNvPr>
                <p:cNvSpPr/>
                <p:nvPr/>
              </p:nvSpPr>
              <p:spPr>
                <a:xfrm>
                  <a:off x="3824018" y="742950"/>
                  <a:ext cx="316800" cy="247650"/>
                </a:xfrm>
                <a:prstGeom prst="rect">
                  <a:avLst/>
                </a:prstGeom>
                <a:pattFill prst="wave">
                  <a:fgClr>
                    <a:srgbClr val="5D4847"/>
                  </a:fgClr>
                  <a:bgClr>
                    <a:srgbClr val="B0583F"/>
                  </a:bgClr>
                </a:pattFill>
                <a:ln w="25400">
                  <a:solidFill>
                    <a:srgbClr val="F2E0D1"/>
                  </a:solidFill>
                </a:ln>
                <a:sp3d extrusionH="3810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grpSp>
        <p:grpSp>
          <p:nvGrpSpPr>
            <p:cNvPr id="32" name="Group 31">
              <a:extLst>
                <a:ext uri="{FF2B5EF4-FFF2-40B4-BE49-F238E27FC236}">
                  <a16:creationId xmlns:a16="http://schemas.microsoft.com/office/drawing/2014/main" id="{7E26F337-7845-4800-BF29-0851A6615EAC}"/>
                </a:ext>
              </a:extLst>
            </p:cNvPr>
            <p:cNvGrpSpPr/>
            <p:nvPr/>
          </p:nvGrpSpPr>
          <p:grpSpPr>
            <a:xfrm>
              <a:off x="1386382" y="3694905"/>
              <a:ext cx="5692595" cy="1177614"/>
              <a:chOff x="1386382" y="3694905"/>
              <a:chExt cx="5692595" cy="1177614"/>
            </a:xfrm>
          </p:grpSpPr>
          <p:grpSp>
            <p:nvGrpSpPr>
              <p:cNvPr id="58" name="Group 57">
                <a:extLst>
                  <a:ext uri="{FF2B5EF4-FFF2-40B4-BE49-F238E27FC236}">
                    <a16:creationId xmlns:a16="http://schemas.microsoft.com/office/drawing/2014/main" id="{8B473DC9-D5B7-4C15-A0D2-F4DBF5F8E794}"/>
                  </a:ext>
                </a:extLst>
              </p:cNvPr>
              <p:cNvGrpSpPr/>
              <p:nvPr/>
            </p:nvGrpSpPr>
            <p:grpSpPr>
              <a:xfrm>
                <a:off x="2364432" y="3857255"/>
                <a:ext cx="4714545" cy="56071"/>
                <a:chOff x="1999526" y="3849498"/>
                <a:chExt cx="4714545" cy="56071"/>
              </a:xfrm>
            </p:grpSpPr>
            <p:cxnSp>
              <p:nvCxnSpPr>
                <p:cNvPr id="65" name="Straight Arrow Connector 64">
                  <a:extLst>
                    <a:ext uri="{FF2B5EF4-FFF2-40B4-BE49-F238E27FC236}">
                      <a16:creationId xmlns:a16="http://schemas.microsoft.com/office/drawing/2014/main" id="{57382127-3567-4DED-892E-C43237C5A64A}"/>
                    </a:ext>
                  </a:extLst>
                </p:cNvPr>
                <p:cNvCxnSpPr/>
                <p:nvPr/>
              </p:nvCxnSpPr>
              <p:spPr>
                <a:xfrm>
                  <a:off x="3834071" y="3905569"/>
                  <a:ext cx="2880000" cy="0"/>
                </a:xfrm>
                <a:prstGeom prst="straightConnector1">
                  <a:avLst/>
                </a:prstGeom>
                <a:ln w="73025">
                  <a:solidFill>
                    <a:srgbClr val="FFC000"/>
                  </a:solidFill>
                  <a:prstDash val="solid"/>
                  <a:tailEnd type="triangle" w="lg" len="lg"/>
                </a:ln>
                <a:scene3d>
                  <a:camera prst="orthographicFront">
                    <a:rot lat="600000" lon="3000000" rev="0"/>
                  </a:camera>
                  <a:lightRig rig="threePt" dir="t"/>
                </a:scene3d>
                <a:sp3d prstMaterial="metal">
                  <a:bevelT w="25400" h="38100"/>
                </a:sp3d>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E1FF82C1-160D-4FEB-A5D9-54C8379B019B}"/>
                    </a:ext>
                  </a:extLst>
                </p:cNvPr>
                <p:cNvCxnSpPr/>
                <p:nvPr/>
              </p:nvCxnSpPr>
              <p:spPr>
                <a:xfrm>
                  <a:off x="1999526" y="3849498"/>
                  <a:ext cx="2880000" cy="0"/>
                </a:xfrm>
                <a:prstGeom prst="straightConnector1">
                  <a:avLst/>
                </a:prstGeom>
                <a:ln w="73025">
                  <a:solidFill>
                    <a:srgbClr val="FFC000"/>
                  </a:solidFill>
                  <a:prstDash val="solid"/>
                  <a:tailEnd type="triangle" w="lg" len="lg"/>
                </a:ln>
                <a:scene3d>
                  <a:camera prst="orthographicFront">
                    <a:rot lat="600000" lon="18600000" rev="0"/>
                  </a:camera>
                  <a:lightRig rig="threePt" dir="t"/>
                </a:scene3d>
                <a:sp3d prstMaterial="metal">
                  <a:bevelT w="25400" h="38100"/>
                </a:sp3d>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EBEF7661-8D9E-4879-87B9-B12B02B0BCD4}"/>
                  </a:ext>
                </a:extLst>
              </p:cNvPr>
              <p:cNvGrpSpPr/>
              <p:nvPr/>
            </p:nvGrpSpPr>
            <p:grpSpPr>
              <a:xfrm>
                <a:off x="1386382" y="3694905"/>
                <a:ext cx="1569411" cy="1177614"/>
                <a:chOff x="1386382" y="3694905"/>
                <a:chExt cx="1569411" cy="1177614"/>
              </a:xfrm>
            </p:grpSpPr>
            <p:cxnSp>
              <p:nvCxnSpPr>
                <p:cNvPr id="60" name="Straight Connector 59">
                  <a:extLst>
                    <a:ext uri="{FF2B5EF4-FFF2-40B4-BE49-F238E27FC236}">
                      <a16:creationId xmlns:a16="http://schemas.microsoft.com/office/drawing/2014/main" id="{79FBE90E-A200-434C-B83A-4DB3E3B071B7}"/>
                    </a:ext>
                  </a:extLst>
                </p:cNvPr>
                <p:cNvCxnSpPr/>
                <p:nvPr/>
              </p:nvCxnSpPr>
              <p:spPr>
                <a:xfrm flipV="1">
                  <a:off x="1531320" y="4040388"/>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1577515-310D-4FBF-BBE5-DF969EED03EE}"/>
                    </a:ext>
                  </a:extLst>
                </p:cNvPr>
                <p:cNvCxnSpPr/>
                <p:nvPr/>
              </p:nvCxnSpPr>
              <p:spPr>
                <a:xfrm flipV="1">
                  <a:off x="1468857" y="4667768"/>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62" name="Picture 6" descr="Free vector graphics of Football">
                  <a:extLst>
                    <a:ext uri="{FF2B5EF4-FFF2-40B4-BE49-F238E27FC236}">
                      <a16:creationId xmlns:a16="http://schemas.microsoft.com/office/drawing/2014/main" id="{93B5615F-85A9-4C33-8E1A-445753EC4CE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01392" y="3694905"/>
                  <a:ext cx="954401" cy="954401"/>
                </a:xfrm>
                <a:prstGeom prst="rect">
                  <a:avLst/>
                </a:prstGeom>
                <a:noFill/>
                <a:extLst>
                  <a:ext uri="{909E8E84-426E-40DD-AFC4-6F175D3DCCD1}">
                    <a14:hiddenFill xmlns:a14="http://schemas.microsoft.com/office/drawing/2010/main">
                      <a:solidFill>
                        <a:srgbClr val="FFFFFF"/>
                      </a:solidFill>
                    </a14:hiddenFill>
                  </a:ext>
                </a:extLst>
              </p:spPr>
            </p:pic>
            <p:cxnSp>
              <p:nvCxnSpPr>
                <p:cNvPr id="63" name="Straight Connector 62">
                  <a:extLst>
                    <a:ext uri="{FF2B5EF4-FFF2-40B4-BE49-F238E27FC236}">
                      <a16:creationId xmlns:a16="http://schemas.microsoft.com/office/drawing/2014/main" id="{2803A3A5-EEF9-4AA7-B0A6-3A2500031850}"/>
                    </a:ext>
                  </a:extLst>
                </p:cNvPr>
                <p:cNvCxnSpPr/>
                <p:nvPr/>
              </p:nvCxnSpPr>
              <p:spPr>
                <a:xfrm flipV="1">
                  <a:off x="1745734" y="4323330"/>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BBFA427E-1840-45A3-9391-A384C30CDC6B}"/>
                    </a:ext>
                  </a:extLst>
                </p:cNvPr>
                <p:cNvCxnSpPr/>
                <p:nvPr/>
              </p:nvCxnSpPr>
              <p:spPr>
                <a:xfrm flipV="1">
                  <a:off x="1386382" y="3749291"/>
                  <a:ext cx="832598" cy="204751"/>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Wall game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3" name="Text Placeholder 3"/>
          <p:cNvSpPr txBox="1">
            <a:spLocks/>
          </p:cNvSpPr>
          <p:nvPr/>
        </p:nvSpPr>
        <p:spPr>
          <a:xfrm>
            <a:off x="179706" y="832586"/>
            <a:ext cx="6661361" cy="1218690"/>
          </a:xfrm>
          <a:prstGeom prst="rect">
            <a:avLst/>
          </a:prstGeom>
        </p:spPr>
        <p:txBody>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mj-lt"/>
              <a:buNone/>
              <a:tabLst/>
              <a:defRPr/>
            </a:pPr>
            <a:r>
              <a:rPr kumimoji="0" lang="en-US" sz="16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The students are discussing the momentum of the ball after it hits the wall. </a:t>
            </a:r>
            <a:endParaRPr kumimoji="0" lang="en-GB" sz="16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ct val="20000"/>
              </a:spcBef>
              <a:spcAft>
                <a:spcPts val="0"/>
              </a:spcAft>
              <a:buClrTx/>
              <a:buSzTx/>
              <a:buFont typeface="+mj-lt"/>
              <a:buNone/>
              <a:tabLst/>
              <a:defRPr/>
            </a:pPr>
            <a:endParaRPr kumimoji="0" lang="en-GB" sz="16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34" name="TextBox 33"/>
          <p:cNvSpPr txBox="1"/>
          <p:nvPr/>
        </p:nvSpPr>
        <p:spPr>
          <a:xfrm>
            <a:off x="179705" y="4697631"/>
            <a:ext cx="8748828" cy="1465043"/>
          </a:xfrm>
          <a:prstGeom prst="rect">
            <a:avLst/>
          </a:prstGeom>
          <a:solidFill>
            <a:srgbClr val="FAFAEA"/>
          </a:solidFill>
          <a:ln>
            <a:solidFill>
              <a:schemeClr val="tx2">
                <a:lumMod val="50000"/>
              </a:schemeClr>
            </a:solidFill>
          </a:ln>
        </p:spPr>
        <p:txBody>
          <a:bodyPr wrap="square" rtlCol="0">
            <a:noAutofit/>
          </a:bodyPr>
          <a:lstStyle/>
          <a:p>
            <a:pPr>
              <a:spcAft>
                <a:spcPts val="600"/>
              </a:spcAft>
            </a:pPr>
            <a:r>
              <a:rPr lang="en-GB" sz="14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To answer:</a:t>
            </a:r>
          </a:p>
          <a:p>
            <a:pPr marL="361950" indent="-361950"/>
            <a:r>
              <a:rPr lang="en-US"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1.</a:t>
            </a: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Who is right about the momentum of the ball? </a:t>
            </a:r>
          </a:p>
          <a:p>
            <a:pPr marL="801688" indent="-342900">
              <a:spcAft>
                <a:spcPts val="600"/>
              </a:spcAft>
              <a:buFont typeface="Arial" panose="020B0604020202020204" pitchFamily="34" charset="0"/>
              <a:buChar char="•"/>
            </a:pPr>
            <a:r>
              <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Explain your answer</a:t>
            </a:r>
          </a:p>
          <a:p>
            <a:pPr marL="361950" indent="-361950"/>
            <a:r>
              <a:rPr lang="en-US" sz="16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2.</a:t>
            </a: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Who is wrong about the momentum of the ball?</a:t>
            </a:r>
          </a:p>
          <a:p>
            <a:pPr marL="800100" lvl="1" indent="-342900">
              <a:buFont typeface="Arial" panose="020B0604020202020204" pitchFamily="34" charset="0"/>
              <a:buChar char="•"/>
            </a:pPr>
            <a:r>
              <a:rPr lang="en-US"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would you say to help them understand?</a:t>
            </a:r>
            <a:endParaRPr lang="en-GB" sz="1600"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grpSp>
        <p:nvGrpSpPr>
          <p:cNvPr id="2" name="Group 1">
            <a:extLst>
              <a:ext uri="{FF2B5EF4-FFF2-40B4-BE49-F238E27FC236}">
                <a16:creationId xmlns:a16="http://schemas.microsoft.com/office/drawing/2014/main" id="{2E5D0405-C468-4328-8F5F-11D873B4A69C}"/>
              </a:ext>
            </a:extLst>
          </p:cNvPr>
          <p:cNvGrpSpPr/>
          <p:nvPr/>
        </p:nvGrpSpPr>
        <p:grpSpPr>
          <a:xfrm>
            <a:off x="1234833" y="1441931"/>
            <a:ext cx="6674333" cy="2796045"/>
            <a:chOff x="873471" y="1416351"/>
            <a:chExt cx="6674333" cy="2796045"/>
          </a:xfrm>
        </p:grpSpPr>
        <p:grpSp>
          <p:nvGrpSpPr>
            <p:cNvPr id="36" name="Group 35">
              <a:extLst>
                <a:ext uri="{FF2B5EF4-FFF2-40B4-BE49-F238E27FC236}">
                  <a16:creationId xmlns:a16="http://schemas.microsoft.com/office/drawing/2014/main" id="{51B9A3FD-680B-CB5D-605C-11D3416CBAF0}"/>
                </a:ext>
              </a:extLst>
            </p:cNvPr>
            <p:cNvGrpSpPr/>
            <p:nvPr/>
          </p:nvGrpSpPr>
          <p:grpSpPr>
            <a:xfrm>
              <a:off x="3610037" y="2373005"/>
              <a:ext cx="1347312" cy="983781"/>
              <a:chOff x="0" y="0"/>
              <a:chExt cx="1428115" cy="973455"/>
            </a:xfrm>
          </p:grpSpPr>
          <p:grpSp>
            <p:nvGrpSpPr>
              <p:cNvPr id="37" name="Group 36">
                <a:extLst>
                  <a:ext uri="{FF2B5EF4-FFF2-40B4-BE49-F238E27FC236}">
                    <a16:creationId xmlns:a16="http://schemas.microsoft.com/office/drawing/2014/main" id="{2FB658C1-37A8-FFAC-06F9-6F98FBF2BFA6}"/>
                  </a:ext>
                </a:extLst>
              </p:cNvPr>
              <p:cNvGrpSpPr>
                <a:grpSpLocks noChangeAspect="1"/>
              </p:cNvGrpSpPr>
              <p:nvPr userDrawn="1"/>
            </p:nvGrpSpPr>
            <p:grpSpPr>
              <a:xfrm>
                <a:off x="200025" y="0"/>
                <a:ext cx="475615" cy="611505"/>
                <a:chOff x="0" y="0"/>
                <a:chExt cx="527901" cy="688156"/>
              </a:xfrm>
            </p:grpSpPr>
            <p:sp>
              <p:nvSpPr>
                <p:cNvPr id="50" name="Freeform 26">
                  <a:extLst>
                    <a:ext uri="{FF2B5EF4-FFF2-40B4-BE49-F238E27FC236}">
                      <a16:creationId xmlns:a16="http://schemas.microsoft.com/office/drawing/2014/main" id="{D12E0D81-EA61-675F-970B-E3E3057BD6BA}"/>
                    </a:ext>
                  </a:extLst>
                </p:cNvPr>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sp>
              <p:nvSpPr>
                <p:cNvPr id="51" name="Oval 50">
                  <a:extLst>
                    <a:ext uri="{FF2B5EF4-FFF2-40B4-BE49-F238E27FC236}">
                      <a16:creationId xmlns:a16="http://schemas.microsoft.com/office/drawing/2014/main" id="{74027D67-FFC2-8B3F-0960-F928E024C991}"/>
                    </a:ext>
                  </a:extLst>
                </p:cNvPr>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grpSp>
          <p:grpSp>
            <p:nvGrpSpPr>
              <p:cNvPr id="38" name="Group 37">
                <a:extLst>
                  <a:ext uri="{FF2B5EF4-FFF2-40B4-BE49-F238E27FC236}">
                    <a16:creationId xmlns:a16="http://schemas.microsoft.com/office/drawing/2014/main" id="{4AD5CDA7-11B0-422E-318F-854A6B6D1637}"/>
                  </a:ext>
                </a:extLst>
              </p:cNvPr>
              <p:cNvGrpSpPr>
                <a:grpSpLocks noChangeAspect="1"/>
              </p:cNvGrpSpPr>
              <p:nvPr userDrawn="1"/>
            </p:nvGrpSpPr>
            <p:grpSpPr>
              <a:xfrm>
                <a:off x="0" y="276225"/>
                <a:ext cx="475615" cy="611505"/>
                <a:chOff x="0" y="0"/>
                <a:chExt cx="527901" cy="688156"/>
              </a:xfrm>
            </p:grpSpPr>
            <p:sp>
              <p:nvSpPr>
                <p:cNvPr id="48" name="Freeform 24">
                  <a:extLst>
                    <a:ext uri="{FF2B5EF4-FFF2-40B4-BE49-F238E27FC236}">
                      <a16:creationId xmlns:a16="http://schemas.microsoft.com/office/drawing/2014/main" id="{5F6842D6-D4BE-18B3-FA2E-80EB5371C702}"/>
                    </a:ext>
                  </a:extLst>
                </p:cNvPr>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sp>
              <p:nvSpPr>
                <p:cNvPr id="49" name="Oval 48">
                  <a:extLst>
                    <a:ext uri="{FF2B5EF4-FFF2-40B4-BE49-F238E27FC236}">
                      <a16:creationId xmlns:a16="http://schemas.microsoft.com/office/drawing/2014/main" id="{43113C4E-3FA6-4482-CE32-7A2D87D3A39F}"/>
                    </a:ext>
                  </a:extLst>
                </p:cNvPr>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grpSp>
          <p:grpSp>
            <p:nvGrpSpPr>
              <p:cNvPr id="39" name="Group 38">
                <a:extLst>
                  <a:ext uri="{FF2B5EF4-FFF2-40B4-BE49-F238E27FC236}">
                    <a16:creationId xmlns:a16="http://schemas.microsoft.com/office/drawing/2014/main" id="{E82BC989-DA27-90AB-D555-67A392FDDCED}"/>
                  </a:ext>
                </a:extLst>
              </p:cNvPr>
              <p:cNvGrpSpPr>
                <a:grpSpLocks noChangeAspect="1"/>
              </p:cNvGrpSpPr>
              <p:nvPr userDrawn="1"/>
            </p:nvGrpSpPr>
            <p:grpSpPr>
              <a:xfrm>
                <a:off x="638175" y="28575"/>
                <a:ext cx="475615" cy="611505"/>
                <a:chOff x="0" y="0"/>
                <a:chExt cx="527901" cy="688156"/>
              </a:xfrm>
            </p:grpSpPr>
            <p:sp>
              <p:nvSpPr>
                <p:cNvPr id="46" name="Freeform 22">
                  <a:extLst>
                    <a:ext uri="{FF2B5EF4-FFF2-40B4-BE49-F238E27FC236}">
                      <a16:creationId xmlns:a16="http://schemas.microsoft.com/office/drawing/2014/main" id="{D9B29F9A-32F3-F7CE-5C27-1EA65DD11113}"/>
                    </a:ext>
                  </a:extLst>
                </p:cNvPr>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sp>
              <p:nvSpPr>
                <p:cNvPr id="47" name="Oval 46">
                  <a:extLst>
                    <a:ext uri="{FF2B5EF4-FFF2-40B4-BE49-F238E27FC236}">
                      <a16:creationId xmlns:a16="http://schemas.microsoft.com/office/drawing/2014/main" id="{D252128B-36A7-2FAA-DC23-44ACF0489AFF}"/>
                    </a:ext>
                  </a:extLst>
                </p:cNvPr>
                <p:cNvSpPr/>
                <p:nvPr userDrawn="1"/>
              </p:nvSpPr>
              <p:spPr>
                <a:xfrm>
                  <a:off x="70701" y="0"/>
                  <a:ext cx="386499" cy="386499"/>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grpSp>
          <p:grpSp>
            <p:nvGrpSpPr>
              <p:cNvPr id="40" name="Group 39">
                <a:extLst>
                  <a:ext uri="{FF2B5EF4-FFF2-40B4-BE49-F238E27FC236}">
                    <a16:creationId xmlns:a16="http://schemas.microsoft.com/office/drawing/2014/main" id="{F80B5071-A8F8-521D-FFBE-AEDA3C7E1210}"/>
                  </a:ext>
                </a:extLst>
              </p:cNvPr>
              <p:cNvGrpSpPr>
                <a:grpSpLocks noChangeAspect="1"/>
              </p:cNvGrpSpPr>
              <p:nvPr userDrawn="1"/>
            </p:nvGrpSpPr>
            <p:grpSpPr>
              <a:xfrm>
                <a:off x="952500" y="361950"/>
                <a:ext cx="475615" cy="611505"/>
                <a:chOff x="0" y="0"/>
                <a:chExt cx="527901" cy="688156"/>
              </a:xfrm>
            </p:grpSpPr>
            <p:sp>
              <p:nvSpPr>
                <p:cNvPr id="44" name="Freeform 20">
                  <a:extLst>
                    <a:ext uri="{FF2B5EF4-FFF2-40B4-BE49-F238E27FC236}">
                      <a16:creationId xmlns:a16="http://schemas.microsoft.com/office/drawing/2014/main" id="{352D281B-74E5-C534-EE7D-462BC361CFC7}"/>
                    </a:ext>
                  </a:extLst>
                </p:cNvPr>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sp>
              <p:nvSpPr>
                <p:cNvPr id="45" name="Oval 44">
                  <a:extLst>
                    <a:ext uri="{FF2B5EF4-FFF2-40B4-BE49-F238E27FC236}">
                      <a16:creationId xmlns:a16="http://schemas.microsoft.com/office/drawing/2014/main" id="{DFD4E75B-B791-3C60-549A-5BD5C0F6E625}"/>
                    </a:ext>
                  </a:extLst>
                </p:cNvPr>
                <p:cNvSpPr/>
                <p:nvPr userDrawn="1"/>
              </p:nvSpPr>
              <p:spPr>
                <a:xfrm>
                  <a:off x="70701" y="0"/>
                  <a:ext cx="386499" cy="386499"/>
                </a:xfrm>
                <a:prstGeom prst="ellipse">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grpSp>
          <p:grpSp>
            <p:nvGrpSpPr>
              <p:cNvPr id="41" name="Group 40">
                <a:extLst>
                  <a:ext uri="{FF2B5EF4-FFF2-40B4-BE49-F238E27FC236}">
                    <a16:creationId xmlns:a16="http://schemas.microsoft.com/office/drawing/2014/main" id="{FB6F7122-B350-7E35-1FA1-FA683897FFC4}"/>
                  </a:ext>
                </a:extLst>
              </p:cNvPr>
              <p:cNvGrpSpPr>
                <a:grpSpLocks noChangeAspect="1"/>
              </p:cNvGrpSpPr>
              <p:nvPr userDrawn="1"/>
            </p:nvGrpSpPr>
            <p:grpSpPr>
              <a:xfrm>
                <a:off x="342900" y="342900"/>
                <a:ext cx="475615" cy="611505"/>
                <a:chOff x="0" y="0"/>
                <a:chExt cx="527901" cy="688156"/>
              </a:xfrm>
            </p:grpSpPr>
            <p:sp>
              <p:nvSpPr>
                <p:cNvPr id="42" name="Freeform 18">
                  <a:extLst>
                    <a:ext uri="{FF2B5EF4-FFF2-40B4-BE49-F238E27FC236}">
                      <a16:creationId xmlns:a16="http://schemas.microsoft.com/office/drawing/2014/main" id="{651EDF84-6200-0C7A-0952-8BF40C24CC63}"/>
                    </a:ext>
                  </a:extLst>
                </p:cNvPr>
                <p:cNvSpPr/>
                <p:nvPr userDrawn="1"/>
              </p:nvSpPr>
              <p:spPr>
                <a:xfrm>
                  <a:off x="0" y="334638"/>
                  <a:ext cx="527901" cy="353518"/>
                </a:xfrm>
                <a:custGeom>
                  <a:avLst/>
                  <a:gdLst>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28"/>
                    <a:gd name="connsiteY0" fmla="*/ 377072 h 377072"/>
                    <a:gd name="connsiteX1" fmla="*/ 537328 w 537328"/>
                    <a:gd name="connsiteY1" fmla="*/ 18853 h 377072"/>
                    <a:gd name="connsiteX2" fmla="*/ 9427 w 537328"/>
                    <a:gd name="connsiteY2" fmla="*/ 18853 h 377072"/>
                    <a:gd name="connsiteX3" fmla="*/ 9427 w 537328"/>
                    <a:gd name="connsiteY3" fmla="*/ 0 h 377072"/>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32"/>
                    <a:gd name="connsiteY0" fmla="*/ 384069 h 384069"/>
                    <a:gd name="connsiteX1" fmla="*/ 537328 w 537332"/>
                    <a:gd name="connsiteY1" fmla="*/ 25850 h 384069"/>
                    <a:gd name="connsiteX2" fmla="*/ 9427 w 537332"/>
                    <a:gd name="connsiteY2" fmla="*/ 25850 h 384069"/>
                    <a:gd name="connsiteX3" fmla="*/ 9427 w 537332"/>
                    <a:gd name="connsiteY3" fmla="*/ 6997 h 384069"/>
                    <a:gd name="connsiteX0" fmla="*/ 0 w 537328"/>
                    <a:gd name="connsiteY0" fmla="*/ 710852 h 710852"/>
                    <a:gd name="connsiteX1" fmla="*/ 537328 w 537328"/>
                    <a:gd name="connsiteY1" fmla="*/ 352633 h 710852"/>
                    <a:gd name="connsiteX2" fmla="*/ 9427 w 537328"/>
                    <a:gd name="connsiteY2" fmla="*/ 352633 h 710852"/>
                    <a:gd name="connsiteX3" fmla="*/ 9427 w 537328"/>
                    <a:gd name="connsiteY3" fmla="*/ 333780 h 710852"/>
                    <a:gd name="connsiteX0" fmla="*/ 0 w 537328"/>
                    <a:gd name="connsiteY0" fmla="*/ 1461154 h 1461154"/>
                    <a:gd name="connsiteX1" fmla="*/ 537328 w 537328"/>
                    <a:gd name="connsiteY1" fmla="*/ 1102935 h 1461154"/>
                    <a:gd name="connsiteX2" fmla="*/ 9427 w 537328"/>
                    <a:gd name="connsiteY2" fmla="*/ 1102935 h 1461154"/>
                    <a:gd name="connsiteX3" fmla="*/ 160256 w 537328"/>
                    <a:gd name="connsiteY3" fmla="*/ 0 h 1461154"/>
                    <a:gd name="connsiteX0" fmla="*/ 0 w 537328"/>
                    <a:gd name="connsiteY0" fmla="*/ 710853 h 710853"/>
                    <a:gd name="connsiteX1" fmla="*/ 537328 w 537328"/>
                    <a:gd name="connsiteY1" fmla="*/ 352634 h 710853"/>
                    <a:gd name="connsiteX2" fmla="*/ 9427 w 537328"/>
                    <a:gd name="connsiteY2" fmla="*/ 352634 h 710853"/>
                    <a:gd name="connsiteX0" fmla="*/ 0 w 537328"/>
                    <a:gd name="connsiteY0" fmla="*/ 836552 h 836552"/>
                    <a:gd name="connsiteX1" fmla="*/ 537328 w 537328"/>
                    <a:gd name="connsiteY1" fmla="*/ 478333 h 836552"/>
                    <a:gd name="connsiteX2" fmla="*/ 9427 w 537328"/>
                    <a:gd name="connsiteY2" fmla="*/ 478333 h 836552"/>
                    <a:gd name="connsiteX0" fmla="*/ 0 w 537328"/>
                    <a:gd name="connsiteY0" fmla="*/ 737239 h 737239"/>
                    <a:gd name="connsiteX1" fmla="*/ 537328 w 537328"/>
                    <a:gd name="connsiteY1" fmla="*/ 379020 h 737239"/>
                    <a:gd name="connsiteX2" fmla="*/ 9427 w 537328"/>
                    <a:gd name="connsiteY2" fmla="*/ 379020 h 737239"/>
                    <a:gd name="connsiteX0" fmla="*/ 527957 w 527957"/>
                    <a:gd name="connsiteY0" fmla="*/ 379020 h 379020"/>
                    <a:gd name="connsiteX1" fmla="*/ 56 w 527957"/>
                    <a:gd name="connsiteY1" fmla="*/ 379020 h 379020"/>
                    <a:gd name="connsiteX0" fmla="*/ 527957 w 527957"/>
                    <a:gd name="connsiteY0" fmla="*/ 390136 h 390136"/>
                    <a:gd name="connsiteX1" fmla="*/ 56 w 527957"/>
                    <a:gd name="connsiteY1" fmla="*/ 390136 h 390136"/>
                    <a:gd name="connsiteX0" fmla="*/ 527901 w 527901"/>
                    <a:gd name="connsiteY0" fmla="*/ 438358 h 438358"/>
                    <a:gd name="connsiteX1" fmla="*/ 0 w 527901"/>
                    <a:gd name="connsiteY1" fmla="*/ 438358 h 438358"/>
                    <a:gd name="connsiteX0" fmla="*/ 527901 w 527901"/>
                    <a:gd name="connsiteY0" fmla="*/ 438358 h 438358"/>
                    <a:gd name="connsiteX1" fmla="*/ 0 w 527901"/>
                    <a:gd name="connsiteY1" fmla="*/ 438358 h 438358"/>
                    <a:gd name="connsiteX2" fmla="*/ 527901 w 527901"/>
                    <a:gd name="connsiteY2" fmla="*/ 438358 h 438358"/>
                  </a:gdLst>
                  <a:ahLst/>
                  <a:cxnLst>
                    <a:cxn ang="0">
                      <a:pos x="connsiteX0" y="connsiteY0"/>
                    </a:cxn>
                    <a:cxn ang="0">
                      <a:pos x="connsiteX1" y="connsiteY1"/>
                    </a:cxn>
                    <a:cxn ang="0">
                      <a:pos x="connsiteX2" y="connsiteY2"/>
                    </a:cxn>
                  </a:cxnLst>
                  <a:rect l="l" t="t" r="r" b="b"/>
                  <a:pathLst>
                    <a:path w="527901" h="438358">
                      <a:moveTo>
                        <a:pt x="527901" y="438358"/>
                      </a:moveTo>
                      <a:cubicBezTo>
                        <a:pt x="520044" y="-139818"/>
                        <a:pt x="3142" y="-152389"/>
                        <a:pt x="0" y="438358"/>
                      </a:cubicBezTo>
                      <a:lnTo>
                        <a:pt x="527901" y="438358"/>
                      </a:ln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sp>
              <p:nvSpPr>
                <p:cNvPr id="43" name="Oval 42">
                  <a:extLst>
                    <a:ext uri="{FF2B5EF4-FFF2-40B4-BE49-F238E27FC236}">
                      <a16:creationId xmlns:a16="http://schemas.microsoft.com/office/drawing/2014/main" id="{885904CC-66A6-5830-BE3C-F2E677065C28}"/>
                    </a:ext>
                  </a:extLst>
                </p:cNvPr>
                <p:cNvSpPr/>
                <p:nvPr userDrawn="1"/>
              </p:nvSpPr>
              <p:spPr>
                <a:xfrm>
                  <a:off x="70701" y="0"/>
                  <a:ext cx="386499" cy="386499"/>
                </a:xfrm>
                <a:prstGeom prst="ellipse">
                  <a:avLst/>
                </a:pr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400" dirty="0"/>
                </a:p>
              </p:txBody>
            </p:sp>
          </p:grpSp>
        </p:grpSp>
        <p:sp>
          <p:nvSpPr>
            <p:cNvPr id="52" name="Rounded Rectangular Callout 1">
              <a:extLst>
                <a:ext uri="{FF2B5EF4-FFF2-40B4-BE49-F238E27FC236}">
                  <a16:creationId xmlns:a16="http://schemas.microsoft.com/office/drawing/2014/main" id="{C43DCB6D-6BFE-4A16-C660-7E338DE1495D}"/>
                </a:ext>
              </a:extLst>
            </p:cNvPr>
            <p:cNvSpPr/>
            <p:nvPr/>
          </p:nvSpPr>
          <p:spPr>
            <a:xfrm>
              <a:off x="1114179" y="1540675"/>
              <a:ext cx="2513059" cy="1048467"/>
            </a:xfrm>
            <a:prstGeom prst="wedgeRoundRectCallout">
              <a:avLst>
                <a:gd name="adj1" fmla="val 56112"/>
                <a:gd name="adj2" fmla="val 29182"/>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Lydia: </a:t>
              </a:r>
              <a:r>
                <a:rPr lang="en-US"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its momentum doesn’t change because its mass and speed stay the same.</a:t>
              </a:r>
              <a:endPar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3" name="Rounded Rectangular Callout 28">
              <a:extLst>
                <a:ext uri="{FF2B5EF4-FFF2-40B4-BE49-F238E27FC236}">
                  <a16:creationId xmlns:a16="http://schemas.microsoft.com/office/drawing/2014/main" id="{D1054B15-5D6C-17F9-990C-8990BEBD8336}"/>
                </a:ext>
              </a:extLst>
            </p:cNvPr>
            <p:cNvSpPr/>
            <p:nvPr/>
          </p:nvSpPr>
          <p:spPr>
            <a:xfrm>
              <a:off x="3216998" y="3603872"/>
              <a:ext cx="4330806" cy="608524"/>
            </a:xfrm>
            <a:prstGeom prst="wedgeRoundRectCallout">
              <a:avLst>
                <a:gd name="adj1" fmla="val -25405"/>
                <a:gd name="adj2" fmla="val -80156"/>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Olivia: </a:t>
              </a:r>
              <a:r>
                <a:rPr lang="en-US"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ball’s momentum changes in the direction the wall pushes on it.</a:t>
              </a:r>
              <a:endPar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4" name="Rounded Rectangular Callout 29">
              <a:extLst>
                <a:ext uri="{FF2B5EF4-FFF2-40B4-BE49-F238E27FC236}">
                  <a16:creationId xmlns:a16="http://schemas.microsoft.com/office/drawing/2014/main" id="{1A38D8DE-5140-017D-9FDE-D0E94B21191F}"/>
                </a:ext>
              </a:extLst>
            </p:cNvPr>
            <p:cNvSpPr/>
            <p:nvPr/>
          </p:nvSpPr>
          <p:spPr>
            <a:xfrm>
              <a:off x="5181882" y="2307258"/>
              <a:ext cx="2237488" cy="1036896"/>
            </a:xfrm>
            <a:prstGeom prst="wedgeRoundRectCallout">
              <a:avLst>
                <a:gd name="adj1" fmla="val -58931"/>
                <a:gd name="adj2" fmla="val -5333"/>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Noah: </a:t>
              </a:r>
              <a:r>
                <a:rPr lang="en-US"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its direction changes, so its momentum must change as well.</a:t>
              </a:r>
              <a:endPar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5" name="Rounded Rectangular Callout 30">
              <a:extLst>
                <a:ext uri="{FF2B5EF4-FFF2-40B4-BE49-F238E27FC236}">
                  <a16:creationId xmlns:a16="http://schemas.microsoft.com/office/drawing/2014/main" id="{3E99C0A4-1DDF-2F48-B7BE-160D0124D445}"/>
                </a:ext>
              </a:extLst>
            </p:cNvPr>
            <p:cNvSpPr/>
            <p:nvPr/>
          </p:nvSpPr>
          <p:spPr>
            <a:xfrm>
              <a:off x="873471" y="2861138"/>
              <a:ext cx="2091950" cy="1083355"/>
            </a:xfrm>
            <a:prstGeom prst="wedgeRoundRectCallout">
              <a:avLst>
                <a:gd name="adj1" fmla="val 72332"/>
                <a:gd name="adj2" fmla="val -46022"/>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Paul: </a:t>
              </a:r>
              <a:r>
                <a:rPr lang="en-US"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momentum towards the wall equals momentum away from the wall.</a:t>
              </a:r>
              <a:endPar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56" name="Rounded Rectangular Callout 31">
              <a:extLst>
                <a:ext uri="{FF2B5EF4-FFF2-40B4-BE49-F238E27FC236}">
                  <a16:creationId xmlns:a16="http://schemas.microsoft.com/office/drawing/2014/main" id="{C6BAEFF2-BBAB-8210-2CD7-E3F4A07144BE}"/>
                </a:ext>
              </a:extLst>
            </p:cNvPr>
            <p:cNvSpPr/>
            <p:nvPr/>
          </p:nvSpPr>
          <p:spPr>
            <a:xfrm>
              <a:off x="3933536" y="1416351"/>
              <a:ext cx="2237488" cy="632123"/>
            </a:xfrm>
            <a:prstGeom prst="wedgeRoundRectCallout">
              <a:avLst>
                <a:gd name="adj1" fmla="val -26641"/>
                <a:gd name="adj2" fmla="val 78152"/>
                <a:gd name="adj3" fmla="val 16667"/>
              </a:avLst>
            </a:prstGeom>
            <a:solidFill>
              <a:srgbClr val="FAFAEA"/>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err="1">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Mirha</a:t>
              </a:r>
              <a:r>
                <a:rPr lang="en-US" sz="1400" b="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US"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momentum is a vector.</a:t>
              </a:r>
              <a:endParaRPr lang="en-GB" sz="14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57" name="Rounded Rectangle 18">
            <a:hlinkClick r:id="rId5" action="ppaction://hlinksldjump"/>
            <a:extLst>
              <a:ext uri="{FF2B5EF4-FFF2-40B4-BE49-F238E27FC236}">
                <a16:creationId xmlns:a16="http://schemas.microsoft.com/office/drawing/2014/main" id="{014AC35C-2282-5AA7-70DE-83DEFE9034F3}"/>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881740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Crumple zones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28" name="Group 27">
            <a:extLst>
              <a:ext uri="{FF2B5EF4-FFF2-40B4-BE49-F238E27FC236}">
                <a16:creationId xmlns:a16="http://schemas.microsoft.com/office/drawing/2014/main" id="{AAB49012-165E-4A1A-98C4-3A70480CA290}"/>
              </a:ext>
            </a:extLst>
          </p:cNvPr>
          <p:cNvGrpSpPr/>
          <p:nvPr/>
        </p:nvGrpSpPr>
        <p:grpSpPr>
          <a:xfrm>
            <a:off x="842252" y="2596407"/>
            <a:ext cx="7408695" cy="1665186"/>
            <a:chOff x="447675" y="2356872"/>
            <a:chExt cx="7408695" cy="1665186"/>
          </a:xfrm>
        </p:grpSpPr>
        <p:grpSp>
          <p:nvGrpSpPr>
            <p:cNvPr id="23" name="Group 22">
              <a:extLst>
                <a:ext uri="{FF2B5EF4-FFF2-40B4-BE49-F238E27FC236}">
                  <a16:creationId xmlns:a16="http://schemas.microsoft.com/office/drawing/2014/main" id="{814D050F-5620-45E3-8990-9CDEF8969C6F}"/>
                </a:ext>
              </a:extLst>
            </p:cNvPr>
            <p:cNvGrpSpPr/>
            <p:nvPr/>
          </p:nvGrpSpPr>
          <p:grpSpPr>
            <a:xfrm>
              <a:off x="1059030" y="2356872"/>
              <a:ext cx="6797340" cy="1665186"/>
              <a:chOff x="1059030" y="2356872"/>
              <a:chExt cx="6797340" cy="1665186"/>
            </a:xfrm>
          </p:grpSpPr>
          <p:pic>
            <p:nvPicPr>
              <p:cNvPr id="22" name="Picture 21">
                <a:extLst>
                  <a:ext uri="{FF2B5EF4-FFF2-40B4-BE49-F238E27FC236}">
                    <a16:creationId xmlns:a16="http://schemas.microsoft.com/office/drawing/2014/main" id="{92AB16DD-714A-4BD2-8086-B66FE16917EA}"/>
                  </a:ext>
                </a:extLst>
              </p:cNvPr>
              <p:cNvPicPr>
                <a:picLocks noChangeAspect="1"/>
              </p:cNvPicPr>
              <p:nvPr/>
            </p:nvPicPr>
            <p:blipFill>
              <a:blip r:embed="rId4">
                <a:extLst>
                  <a:ext uri="{28A0092B-C50C-407E-A947-70E740481C1C}">
                    <a14:useLocalDpi xmlns:a14="http://schemas.microsoft.com/office/drawing/2010/main" val="0"/>
                  </a:ext>
                </a:extLst>
              </a:blip>
              <a:srcRect b="23719"/>
              <a:stretch>
                <a:fillRect/>
              </a:stretch>
            </p:blipFill>
            <p:spPr bwMode="auto">
              <a:xfrm>
                <a:off x="1059030" y="2356872"/>
                <a:ext cx="6797340" cy="1635670"/>
              </a:xfrm>
              <a:custGeom>
                <a:avLst/>
                <a:gdLst>
                  <a:gd name="connsiteX0" fmla="*/ 0 w 6797340"/>
                  <a:gd name="connsiteY0" fmla="*/ 0 h 1635670"/>
                  <a:gd name="connsiteX1" fmla="*/ 1555900 w 6797340"/>
                  <a:gd name="connsiteY1" fmla="*/ 0 h 1635670"/>
                  <a:gd name="connsiteX2" fmla="*/ 1555900 w 6797340"/>
                  <a:gd name="connsiteY2" fmla="*/ 216349 h 1635670"/>
                  <a:gd name="connsiteX3" fmla="*/ 1508958 w 6797340"/>
                  <a:gd name="connsiteY3" fmla="*/ 214565 h 1635670"/>
                  <a:gd name="connsiteX4" fmla="*/ 1359475 w 6797340"/>
                  <a:gd name="connsiteY4" fmla="*/ 288554 h 1635670"/>
                  <a:gd name="connsiteX5" fmla="*/ 1472741 w 6797340"/>
                  <a:gd name="connsiteY5" fmla="*/ 536825 h 1635670"/>
                  <a:gd name="connsiteX6" fmla="*/ 1555900 w 6797340"/>
                  <a:gd name="connsiteY6" fmla="*/ 589758 h 1635670"/>
                  <a:gd name="connsiteX7" fmla="*/ 1555900 w 6797340"/>
                  <a:gd name="connsiteY7" fmla="*/ 592703 h 1635670"/>
                  <a:gd name="connsiteX8" fmla="*/ 1560527 w 6797340"/>
                  <a:gd name="connsiteY8" fmla="*/ 592703 h 1635670"/>
                  <a:gd name="connsiteX9" fmla="*/ 1587057 w 6797340"/>
                  <a:gd name="connsiteY9" fmla="*/ 609590 h 1635670"/>
                  <a:gd name="connsiteX10" fmla="*/ 1880970 w 6797340"/>
                  <a:gd name="connsiteY10" fmla="*/ 662398 h 1635670"/>
                  <a:gd name="connsiteX11" fmla="*/ 1903245 w 6797340"/>
                  <a:gd name="connsiteY11" fmla="*/ 654867 h 1635670"/>
                  <a:gd name="connsiteX12" fmla="*/ 1903245 w 6797340"/>
                  <a:gd name="connsiteY12" fmla="*/ 795890 h 1635670"/>
                  <a:gd name="connsiteX13" fmla="*/ 3660608 w 6797340"/>
                  <a:gd name="connsiteY13" fmla="*/ 795890 h 1635670"/>
                  <a:gd name="connsiteX14" fmla="*/ 3660608 w 6797340"/>
                  <a:gd name="connsiteY14" fmla="*/ 470148 h 1635670"/>
                  <a:gd name="connsiteX15" fmla="*/ 3438040 w 6797340"/>
                  <a:gd name="connsiteY15" fmla="*/ 470148 h 1635670"/>
                  <a:gd name="connsiteX16" fmla="*/ 3438040 w 6797340"/>
                  <a:gd name="connsiteY16" fmla="*/ 0 h 1635670"/>
                  <a:gd name="connsiteX17" fmla="*/ 5060783 w 6797340"/>
                  <a:gd name="connsiteY17" fmla="*/ 0 h 1635670"/>
                  <a:gd name="connsiteX18" fmla="*/ 5060783 w 6797340"/>
                  <a:gd name="connsiteY18" fmla="*/ 381560 h 1635670"/>
                  <a:gd name="connsiteX19" fmla="*/ 6265695 w 6797340"/>
                  <a:gd name="connsiteY19" fmla="*/ 381560 h 1635670"/>
                  <a:gd name="connsiteX20" fmla="*/ 6265695 w 6797340"/>
                  <a:gd name="connsiteY20" fmla="*/ 0 h 1635670"/>
                  <a:gd name="connsiteX21" fmla="*/ 6797340 w 6797340"/>
                  <a:gd name="connsiteY21" fmla="*/ 0 h 1635670"/>
                  <a:gd name="connsiteX22" fmla="*/ 6797340 w 6797340"/>
                  <a:gd name="connsiteY22" fmla="*/ 1635670 h 1635670"/>
                  <a:gd name="connsiteX23" fmla="*/ 0 w 6797340"/>
                  <a:gd name="connsiteY23" fmla="*/ 1635670 h 1635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797340" h="1635670">
                    <a:moveTo>
                      <a:pt x="0" y="0"/>
                    </a:moveTo>
                    <a:lnTo>
                      <a:pt x="1555900" y="0"/>
                    </a:lnTo>
                    <a:lnTo>
                      <a:pt x="1555900" y="216349"/>
                    </a:lnTo>
                    <a:lnTo>
                      <a:pt x="1508958" y="214565"/>
                    </a:lnTo>
                    <a:cubicBezTo>
                      <a:pt x="1437797" y="217279"/>
                      <a:pt x="1382347" y="242157"/>
                      <a:pt x="1359475" y="288554"/>
                    </a:cubicBezTo>
                    <a:cubicBezTo>
                      <a:pt x="1325167" y="358149"/>
                      <a:pt x="1373904" y="456398"/>
                      <a:pt x="1472741" y="536825"/>
                    </a:cubicBezTo>
                    <a:lnTo>
                      <a:pt x="1555900" y="589758"/>
                    </a:lnTo>
                    <a:lnTo>
                      <a:pt x="1555900" y="592703"/>
                    </a:lnTo>
                    <a:lnTo>
                      <a:pt x="1560527" y="592703"/>
                    </a:lnTo>
                    <a:lnTo>
                      <a:pt x="1587057" y="609590"/>
                    </a:lnTo>
                    <a:cubicBezTo>
                      <a:pt x="1694203" y="662409"/>
                      <a:pt x="1803156" y="679592"/>
                      <a:pt x="1880970" y="662398"/>
                    </a:cubicBezTo>
                    <a:lnTo>
                      <a:pt x="1903245" y="654867"/>
                    </a:lnTo>
                    <a:lnTo>
                      <a:pt x="1903245" y="795890"/>
                    </a:lnTo>
                    <a:lnTo>
                      <a:pt x="3660608" y="795890"/>
                    </a:lnTo>
                    <a:lnTo>
                      <a:pt x="3660608" y="470148"/>
                    </a:lnTo>
                    <a:lnTo>
                      <a:pt x="3438040" y="470148"/>
                    </a:lnTo>
                    <a:lnTo>
                      <a:pt x="3438040" y="0"/>
                    </a:lnTo>
                    <a:lnTo>
                      <a:pt x="5060783" y="0"/>
                    </a:lnTo>
                    <a:lnTo>
                      <a:pt x="5060783" y="381560"/>
                    </a:lnTo>
                    <a:lnTo>
                      <a:pt x="6265695" y="381560"/>
                    </a:lnTo>
                    <a:lnTo>
                      <a:pt x="6265695" y="0"/>
                    </a:lnTo>
                    <a:lnTo>
                      <a:pt x="6797340" y="0"/>
                    </a:lnTo>
                    <a:lnTo>
                      <a:pt x="6797340" y="1635670"/>
                    </a:lnTo>
                    <a:lnTo>
                      <a:pt x="0" y="1635670"/>
                    </a:lnTo>
                    <a:close/>
                  </a:path>
                </a:pathLst>
              </a:custGeom>
              <a:noFill/>
            </p:spPr>
          </p:pic>
          <p:cxnSp>
            <p:nvCxnSpPr>
              <p:cNvPr id="19" name="Straight Connector 18">
                <a:extLst>
                  <a:ext uri="{FF2B5EF4-FFF2-40B4-BE49-F238E27FC236}">
                    <a16:creationId xmlns:a16="http://schemas.microsoft.com/office/drawing/2014/main" id="{5BC8C90B-EB72-466A-B909-647A1C338BBF}"/>
                  </a:ext>
                </a:extLst>
              </p:cNvPr>
              <p:cNvCxnSpPr/>
              <p:nvPr/>
            </p:nvCxnSpPr>
            <p:spPr>
              <a:xfrm>
                <a:off x="1078845" y="4022058"/>
                <a:ext cx="6768000" cy="0"/>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25" name="Straight Connector 24">
              <a:extLst>
                <a:ext uri="{FF2B5EF4-FFF2-40B4-BE49-F238E27FC236}">
                  <a16:creationId xmlns:a16="http://schemas.microsoft.com/office/drawing/2014/main" id="{3D568C99-6EE6-4A2A-A70A-309A8182E263}"/>
                </a:ext>
              </a:extLst>
            </p:cNvPr>
            <p:cNvCxnSpPr/>
            <p:nvPr/>
          </p:nvCxnSpPr>
          <p:spPr>
            <a:xfrm>
              <a:off x="1552575" y="2886075"/>
              <a:ext cx="638175"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A68D7BB5-6560-4F7C-903D-651D4E612154}"/>
                </a:ext>
              </a:extLst>
            </p:cNvPr>
            <p:cNvCxnSpPr/>
            <p:nvPr/>
          </p:nvCxnSpPr>
          <p:spPr>
            <a:xfrm>
              <a:off x="447675" y="3562350"/>
              <a:ext cx="638175"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14C4B17-AA03-4242-AE9F-520709E6ED89}"/>
                </a:ext>
              </a:extLst>
            </p:cNvPr>
            <p:cNvCxnSpPr/>
            <p:nvPr/>
          </p:nvCxnSpPr>
          <p:spPr>
            <a:xfrm>
              <a:off x="447675" y="3228975"/>
              <a:ext cx="638175" cy="0"/>
            </a:xfrm>
            <a:prstGeom prst="line">
              <a:avLst/>
            </a:prstGeom>
            <a:ln w="31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30" name="Text Placeholder 3">
            <a:extLst>
              <a:ext uri="{FF2B5EF4-FFF2-40B4-BE49-F238E27FC236}">
                <a16:creationId xmlns:a16="http://schemas.microsoft.com/office/drawing/2014/main" id="{F72F5FCA-D759-433E-94F3-2A3C83933CBC}"/>
              </a:ext>
            </a:extLst>
          </p:cNvPr>
          <p:cNvSpPr txBox="1">
            <a:spLocks/>
          </p:cNvSpPr>
          <p:nvPr/>
        </p:nvSpPr>
        <p:spPr>
          <a:xfrm>
            <a:off x="457200" y="864000"/>
            <a:ext cx="8507288" cy="1119409"/>
          </a:xfrm>
          <a:prstGeom prst="rect">
            <a:avLst/>
          </a:prstGeom>
        </p:spPr>
        <p:txBody>
          <a:bodyPr wrap="square">
            <a:spAutoFit/>
          </a:bodyPr>
          <a:lstStyle>
            <a:lvl1pPr marL="0" indent="0" algn="l" defTabSz="914400" rtl="0" eaLnBrk="1" latinLnBrk="0" hangingPunct="1">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GB" sz="1800" b="0"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When it crashes, a car’s body will </a:t>
            </a:r>
            <a:r>
              <a:rPr lang="en-GB" dirty="0"/>
              <a:t>crumple around the point of impact.</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GB" dirty="0"/>
              <a:t>Safety tests are carried out on all types of car.</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lang="en-GB" dirty="0"/>
              <a:t>Cars are tested to make them as safe as possible for passengers.</a:t>
            </a:r>
          </a:p>
        </p:txBody>
      </p:sp>
    </p:spTree>
    <p:extLst>
      <p:ext uri="{BB962C8B-B14F-4D97-AF65-F5344CB8AC3E}">
        <p14:creationId xmlns:p14="http://schemas.microsoft.com/office/powerpoint/2010/main" val="35441064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Crumple zones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Box 4"/>
          <p:cNvSpPr txBox="1"/>
          <p:nvPr/>
        </p:nvSpPr>
        <p:spPr>
          <a:xfrm>
            <a:off x="457200" y="1583999"/>
            <a:ext cx="8407182" cy="4287411"/>
          </a:xfrm>
          <a:prstGeom prst="rect">
            <a:avLst/>
          </a:prstGeom>
          <a:noFill/>
          <a:ln>
            <a:noFill/>
          </a:ln>
        </p:spPr>
        <p:txBody>
          <a:bodyPr wrap="square" rtlCol="0" anchor="t" anchorCtr="0">
            <a:noAutofit/>
          </a:bodyPr>
          <a:lstStyle/>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car’s body will crumple around the point of impact. </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As it crumples the car slows down.</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Crumpling makes it take                  /                       / </a:t>
            </a:r>
          </a:p>
          <a:p>
            <a:pPr>
              <a:lnSpc>
                <a:spcPct val="140000"/>
              </a:lnSpc>
              <a:spcAft>
                <a:spcPts val="900"/>
              </a:spcAft>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to stop fully. </a:t>
            </a:r>
          </a:p>
          <a:p>
            <a:pPr marL="285750" indent="-285750">
              <a:lnSpc>
                <a:spcPct val="140000"/>
              </a:lnSpc>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Its momentum changes                     /                       /</a:t>
            </a:r>
          </a:p>
          <a:p>
            <a:pPr>
              <a:lnSpc>
                <a:spcPct val="140000"/>
              </a:lnSpc>
              <a:spcAft>
                <a:spcPts val="900"/>
              </a:spcAft>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Which means that                  /                   /                          is used to stop the car.</a:t>
            </a:r>
          </a:p>
          <a:p>
            <a:pPr marL="285750" indent="-285750">
              <a:lnSpc>
                <a:spcPct val="140000"/>
              </a:lnSpc>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passengers feel                  /                    /                          </a:t>
            </a: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t>
            </a:r>
          </a:p>
        </p:txBody>
      </p:sp>
      <p:sp>
        <p:nvSpPr>
          <p:cNvPr id="6" name="Text Placeholder 16"/>
          <p:cNvSpPr txBox="1">
            <a:spLocks/>
          </p:cNvSpPr>
          <p:nvPr/>
        </p:nvSpPr>
        <p:spPr>
          <a:xfrm>
            <a:off x="457200" y="863126"/>
            <a:ext cx="8285163" cy="637610"/>
          </a:xfrm>
          <a:prstGeom prst="rect">
            <a:avLst/>
          </a:prstGeom>
        </p:spPr>
        <p:txBody>
          <a:bodyPr vert="horz" lIns="91440" tIns="45720" rIns="91440" bIns="45720" rtlCol="0">
            <a:sp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sz="1600" dirty="0"/>
              <a:t>What happens when a car crashes and comes to a stop?</a:t>
            </a:r>
          </a:p>
          <a:p>
            <a:pPr lvl="0">
              <a:defRPr/>
            </a:pPr>
            <a:r>
              <a:rPr kumimoji="0" lang="en-US" sz="1400" b="1"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To do: </a:t>
            </a:r>
            <a:r>
              <a:rPr kumimoji="0" lang="en-GB" sz="1400"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p</a:t>
            </a:r>
            <a:r>
              <a:rPr lang="en-GB" sz="1400" i="1" dirty="0"/>
              <a:t>ick </a:t>
            </a:r>
            <a:r>
              <a:rPr lang="en-GB" sz="1400" b="1" i="1" dirty="0"/>
              <a:t>one</a:t>
            </a:r>
            <a:r>
              <a:rPr lang="en-GB" sz="1400" i="1" dirty="0"/>
              <a:t> phrase in each line to explain what happens. </a:t>
            </a:r>
            <a:endParaRPr kumimoji="0" lang="en-US" sz="1400" b="0"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3205618" y="5234143"/>
            <a:ext cx="1282170"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less force</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TextBox 17"/>
          <p:cNvSpPr txBox="1"/>
          <p:nvPr/>
        </p:nvSpPr>
        <p:spPr>
          <a:xfrm>
            <a:off x="6474852" y="5234143"/>
            <a:ext cx="1980000"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same force</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2" name="TextBox 31"/>
          <p:cNvSpPr txBox="1"/>
          <p:nvPr/>
        </p:nvSpPr>
        <p:spPr>
          <a:xfrm>
            <a:off x="852177" y="3015688"/>
            <a:ext cx="2615115"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about the same time</a:t>
            </a:r>
          </a:p>
        </p:txBody>
      </p:sp>
      <p:sp>
        <p:nvSpPr>
          <p:cNvPr id="22" name="TextBox 21">
            <a:extLst>
              <a:ext uri="{FF2B5EF4-FFF2-40B4-BE49-F238E27FC236}">
                <a16:creationId xmlns:a16="http://schemas.microsoft.com/office/drawing/2014/main" id="{C69F5A65-0879-42FB-BF57-0265E7A7D61B}"/>
              </a:ext>
            </a:extLst>
          </p:cNvPr>
          <p:cNvSpPr txBox="1"/>
          <p:nvPr/>
        </p:nvSpPr>
        <p:spPr>
          <a:xfrm>
            <a:off x="4757495" y="5234143"/>
            <a:ext cx="1447651"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more force</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2" name="TextBox 41">
            <a:extLst>
              <a:ext uri="{FF2B5EF4-FFF2-40B4-BE49-F238E27FC236}">
                <a16:creationId xmlns:a16="http://schemas.microsoft.com/office/drawing/2014/main" id="{B0D78113-3332-4823-BAF3-24B14E19D920}"/>
              </a:ext>
            </a:extLst>
          </p:cNvPr>
          <p:cNvSpPr txBox="1"/>
          <p:nvPr/>
        </p:nvSpPr>
        <p:spPr>
          <a:xfrm>
            <a:off x="3650217" y="3512337"/>
            <a:ext cx="1535401"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less quickly</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3" name="TextBox 42">
            <a:extLst>
              <a:ext uri="{FF2B5EF4-FFF2-40B4-BE49-F238E27FC236}">
                <a16:creationId xmlns:a16="http://schemas.microsoft.com/office/drawing/2014/main" id="{9CEB8B6C-1F54-4B04-A7C9-0A9441E4ABD3}"/>
              </a:ext>
            </a:extLst>
          </p:cNvPr>
          <p:cNvSpPr txBox="1"/>
          <p:nvPr/>
        </p:nvSpPr>
        <p:spPr>
          <a:xfrm>
            <a:off x="852177" y="3890264"/>
            <a:ext cx="2232327"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at the same rate</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4" name="TextBox 43">
            <a:extLst>
              <a:ext uri="{FF2B5EF4-FFF2-40B4-BE49-F238E27FC236}">
                <a16:creationId xmlns:a16="http://schemas.microsoft.com/office/drawing/2014/main" id="{1783AF84-F55B-4A8A-BA19-B929F23941FF}"/>
              </a:ext>
            </a:extLst>
          </p:cNvPr>
          <p:cNvSpPr txBox="1"/>
          <p:nvPr/>
        </p:nvSpPr>
        <p:spPr>
          <a:xfrm>
            <a:off x="5422389" y="3512337"/>
            <a:ext cx="1723542"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more quickly</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TextBox 32">
            <a:extLst>
              <a:ext uri="{FF2B5EF4-FFF2-40B4-BE49-F238E27FC236}">
                <a16:creationId xmlns:a16="http://schemas.microsoft.com/office/drawing/2014/main" id="{62694EAA-24E2-4C24-81E8-41ED4354B6FC}"/>
              </a:ext>
            </a:extLst>
          </p:cNvPr>
          <p:cNvSpPr txBox="1"/>
          <p:nvPr/>
        </p:nvSpPr>
        <p:spPr>
          <a:xfrm>
            <a:off x="5286462" y="2548502"/>
            <a:ext cx="1723542"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 little longer</a:t>
            </a:r>
          </a:p>
        </p:txBody>
      </p:sp>
      <p:sp>
        <p:nvSpPr>
          <p:cNvPr id="34" name="TextBox 33">
            <a:extLst>
              <a:ext uri="{FF2B5EF4-FFF2-40B4-BE49-F238E27FC236}">
                <a16:creationId xmlns:a16="http://schemas.microsoft.com/office/drawing/2014/main" id="{13950D46-5A51-48A5-80EE-8F19015F0BF5}"/>
              </a:ext>
            </a:extLst>
          </p:cNvPr>
          <p:cNvSpPr txBox="1"/>
          <p:nvPr/>
        </p:nvSpPr>
        <p:spPr>
          <a:xfrm>
            <a:off x="3732224" y="2548502"/>
            <a:ext cx="1256531"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less time</a:t>
            </a:r>
          </a:p>
        </p:txBody>
      </p:sp>
      <p:pic>
        <p:nvPicPr>
          <p:cNvPr id="3" name="Picture 2">
            <a:extLst>
              <a:ext uri="{FF2B5EF4-FFF2-40B4-BE49-F238E27FC236}">
                <a16:creationId xmlns:a16="http://schemas.microsoft.com/office/drawing/2014/main" id="{2F51E671-2A82-4AEF-961F-653F403073D1}"/>
              </a:ext>
            </a:extLst>
          </p:cNvPr>
          <p:cNvPicPr>
            <a:picLocks noChangeAspect="1"/>
          </p:cNvPicPr>
          <p:nvPr/>
        </p:nvPicPr>
        <p:blipFill rotWithShape="1">
          <a:blip r:embed="rId4"/>
          <a:srcRect l="64156"/>
          <a:stretch/>
        </p:blipFill>
        <p:spPr>
          <a:xfrm>
            <a:off x="6903199" y="476247"/>
            <a:ext cx="1783601" cy="1133891"/>
          </a:xfrm>
          <a:prstGeom prst="rect">
            <a:avLst/>
          </a:prstGeom>
        </p:spPr>
      </p:pic>
      <p:sp>
        <p:nvSpPr>
          <p:cNvPr id="19" name="TextBox 18">
            <a:extLst>
              <a:ext uri="{FF2B5EF4-FFF2-40B4-BE49-F238E27FC236}">
                <a16:creationId xmlns:a16="http://schemas.microsoft.com/office/drawing/2014/main" id="{E501E498-BB8E-49C9-8C9F-4561C968A5DA}"/>
              </a:ext>
            </a:extLst>
          </p:cNvPr>
          <p:cNvSpPr txBox="1"/>
          <p:nvPr/>
        </p:nvSpPr>
        <p:spPr>
          <a:xfrm>
            <a:off x="2997873" y="4396010"/>
            <a:ext cx="1298402"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less force     </a:t>
            </a:r>
          </a:p>
        </p:txBody>
      </p:sp>
      <p:sp>
        <p:nvSpPr>
          <p:cNvPr id="20" name="TextBox 19">
            <a:extLst>
              <a:ext uri="{FF2B5EF4-FFF2-40B4-BE49-F238E27FC236}">
                <a16:creationId xmlns:a16="http://schemas.microsoft.com/office/drawing/2014/main" id="{42E9AED2-28F2-4423-A8B6-066B96634F84}"/>
              </a:ext>
            </a:extLst>
          </p:cNvPr>
          <p:cNvSpPr txBox="1"/>
          <p:nvPr/>
        </p:nvSpPr>
        <p:spPr>
          <a:xfrm>
            <a:off x="4501656" y="4396010"/>
            <a:ext cx="1451284"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more force                         </a:t>
            </a:r>
          </a:p>
        </p:txBody>
      </p:sp>
      <p:sp>
        <p:nvSpPr>
          <p:cNvPr id="23" name="TextBox 22">
            <a:extLst>
              <a:ext uri="{FF2B5EF4-FFF2-40B4-BE49-F238E27FC236}">
                <a16:creationId xmlns:a16="http://schemas.microsoft.com/office/drawing/2014/main" id="{2BF2B1BB-2906-4EFB-B6C8-EF1F25FB0A8B}"/>
              </a:ext>
            </a:extLst>
          </p:cNvPr>
          <p:cNvSpPr txBox="1"/>
          <p:nvPr/>
        </p:nvSpPr>
        <p:spPr>
          <a:xfrm>
            <a:off x="6158321" y="4396010"/>
            <a:ext cx="1980000"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same force</a:t>
            </a:r>
          </a:p>
        </p:txBody>
      </p:sp>
    </p:spTree>
    <p:extLst>
      <p:ext uri="{BB962C8B-B14F-4D97-AF65-F5344CB8AC3E}">
        <p14:creationId xmlns:p14="http://schemas.microsoft.com/office/powerpoint/2010/main" val="35194073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Crumple zones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Box 4"/>
          <p:cNvSpPr txBox="1"/>
          <p:nvPr/>
        </p:nvSpPr>
        <p:spPr>
          <a:xfrm>
            <a:off x="457200" y="1583999"/>
            <a:ext cx="8407182" cy="4287411"/>
          </a:xfrm>
          <a:prstGeom prst="rect">
            <a:avLst/>
          </a:prstGeom>
          <a:noFill/>
          <a:ln>
            <a:noFill/>
          </a:ln>
        </p:spPr>
        <p:txBody>
          <a:bodyPr wrap="square" rtlCol="0" anchor="t" anchorCtr="0">
            <a:noAutofit/>
          </a:bodyPr>
          <a:lstStyle/>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car’s body will crumple around the point of impact. </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As it crumples the car slows down.</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Crumpling makes it take                  /                       / </a:t>
            </a:r>
          </a:p>
          <a:p>
            <a:pPr>
              <a:lnSpc>
                <a:spcPct val="140000"/>
              </a:lnSpc>
              <a:spcAft>
                <a:spcPts val="900"/>
              </a:spcAft>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to stop fully. </a:t>
            </a:r>
          </a:p>
          <a:p>
            <a:pPr marL="285750" indent="-285750">
              <a:lnSpc>
                <a:spcPct val="140000"/>
              </a:lnSpc>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Its momentum changes                     /                       /</a:t>
            </a:r>
          </a:p>
          <a:p>
            <a:pPr>
              <a:lnSpc>
                <a:spcPct val="140000"/>
              </a:lnSpc>
              <a:spcAft>
                <a:spcPts val="900"/>
              </a:spcAft>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                                .</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Which means that                  /                   /                          is used to stop the car. </a:t>
            </a:r>
          </a:p>
          <a:p>
            <a:pPr marL="285750" indent="-285750">
              <a:lnSpc>
                <a:spcPct val="140000"/>
              </a:lnSpc>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passengers feel                  /                    /                          </a:t>
            </a: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t>
            </a:r>
          </a:p>
        </p:txBody>
      </p:sp>
      <p:sp>
        <p:nvSpPr>
          <p:cNvPr id="6" name="Text Placeholder 16"/>
          <p:cNvSpPr txBox="1">
            <a:spLocks/>
          </p:cNvSpPr>
          <p:nvPr/>
        </p:nvSpPr>
        <p:spPr>
          <a:xfrm>
            <a:off x="457200" y="863126"/>
            <a:ext cx="8285163" cy="637610"/>
          </a:xfrm>
          <a:prstGeom prst="rect">
            <a:avLst/>
          </a:prstGeom>
        </p:spPr>
        <p:txBody>
          <a:bodyPr vert="horz" lIns="91440" tIns="45720" rIns="91440" bIns="45720" rtlCol="0">
            <a:sp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sz="1600" dirty="0"/>
              <a:t>What happens when a car crashes and comes to a stop?</a:t>
            </a:r>
          </a:p>
          <a:p>
            <a:pPr marL="0" marR="0" lvl="0" indent="0" algn="l" defTabSz="914400" rtl="0" eaLnBrk="1" fontAlgn="auto" latinLnBrk="0" hangingPunct="1">
              <a:lnSpc>
                <a:spcPct val="114000"/>
              </a:lnSpc>
              <a:spcBef>
                <a:spcPct val="20000"/>
              </a:spcBef>
              <a:spcAft>
                <a:spcPts val="0"/>
              </a:spcAft>
              <a:buClrTx/>
              <a:buSzTx/>
              <a:buFont typeface="+mj-lt"/>
              <a:buNone/>
              <a:tabLst/>
              <a:defRPr/>
            </a:pPr>
            <a:r>
              <a:rPr kumimoji="0" lang="en-US" sz="1400" b="1"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Answers:</a:t>
            </a:r>
            <a:endParaRPr kumimoji="0" lang="en-US" sz="1400" b="0" i="1"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3205618" y="5234143"/>
            <a:ext cx="1282170"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less force</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TextBox 17"/>
          <p:cNvSpPr txBox="1"/>
          <p:nvPr/>
        </p:nvSpPr>
        <p:spPr>
          <a:xfrm>
            <a:off x="6474852" y="5234143"/>
            <a:ext cx="1980000"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same force</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TextBox 23"/>
          <p:cNvSpPr txBox="1"/>
          <p:nvPr/>
        </p:nvSpPr>
        <p:spPr>
          <a:xfrm>
            <a:off x="2997873" y="4396010"/>
            <a:ext cx="1298402"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less force     </a:t>
            </a:r>
          </a:p>
        </p:txBody>
      </p:sp>
      <p:sp>
        <p:nvSpPr>
          <p:cNvPr id="25" name="TextBox 24"/>
          <p:cNvSpPr txBox="1"/>
          <p:nvPr/>
        </p:nvSpPr>
        <p:spPr>
          <a:xfrm>
            <a:off x="4501656" y="4396010"/>
            <a:ext cx="1451284"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more force                         </a:t>
            </a:r>
          </a:p>
        </p:txBody>
      </p:sp>
      <p:sp>
        <p:nvSpPr>
          <p:cNvPr id="26" name="TextBox 25"/>
          <p:cNvSpPr txBox="1"/>
          <p:nvPr/>
        </p:nvSpPr>
        <p:spPr>
          <a:xfrm>
            <a:off x="6158321" y="4396010"/>
            <a:ext cx="1980000"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same force</a:t>
            </a:r>
          </a:p>
        </p:txBody>
      </p:sp>
      <p:sp>
        <p:nvSpPr>
          <p:cNvPr id="31" name="TextBox 30"/>
          <p:cNvSpPr txBox="1"/>
          <p:nvPr/>
        </p:nvSpPr>
        <p:spPr>
          <a:xfrm>
            <a:off x="5286462" y="2548502"/>
            <a:ext cx="1723542"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 little longer</a:t>
            </a:r>
          </a:p>
        </p:txBody>
      </p:sp>
      <p:sp>
        <p:nvSpPr>
          <p:cNvPr id="32" name="TextBox 31"/>
          <p:cNvSpPr txBox="1"/>
          <p:nvPr/>
        </p:nvSpPr>
        <p:spPr>
          <a:xfrm>
            <a:off x="852177" y="3015688"/>
            <a:ext cx="2615115"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about the same time</a:t>
            </a:r>
          </a:p>
        </p:txBody>
      </p:sp>
      <p:sp>
        <p:nvSpPr>
          <p:cNvPr id="20" name="TextBox 19">
            <a:extLst>
              <a:ext uri="{FF2B5EF4-FFF2-40B4-BE49-F238E27FC236}">
                <a16:creationId xmlns:a16="http://schemas.microsoft.com/office/drawing/2014/main" id="{FD7E558B-674E-4CB2-981A-707BCC26AAE6}"/>
              </a:ext>
            </a:extLst>
          </p:cNvPr>
          <p:cNvSpPr txBox="1"/>
          <p:nvPr/>
        </p:nvSpPr>
        <p:spPr>
          <a:xfrm>
            <a:off x="3732224" y="2548502"/>
            <a:ext cx="1256531" cy="360000"/>
          </a:xfrm>
          <a:prstGeom prst="rect">
            <a:avLst/>
          </a:prstGeom>
          <a:solidFill>
            <a:srgbClr val="FAFAEA"/>
          </a:solidFill>
          <a:ln>
            <a:solidFill>
              <a:schemeClr val="tx2">
                <a:lumMod val="50000"/>
              </a:schemeClr>
            </a:solidFill>
          </a:ln>
        </p:spPr>
        <p:txBody>
          <a:bodyPr wrap="square" rtlCol="0" anchor="ctr">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less time</a:t>
            </a:r>
          </a:p>
        </p:txBody>
      </p:sp>
      <p:sp>
        <p:nvSpPr>
          <p:cNvPr id="22" name="TextBox 21">
            <a:extLst>
              <a:ext uri="{FF2B5EF4-FFF2-40B4-BE49-F238E27FC236}">
                <a16:creationId xmlns:a16="http://schemas.microsoft.com/office/drawing/2014/main" id="{C69F5A65-0879-42FB-BF57-0265E7A7D61B}"/>
              </a:ext>
            </a:extLst>
          </p:cNvPr>
          <p:cNvSpPr txBox="1"/>
          <p:nvPr/>
        </p:nvSpPr>
        <p:spPr>
          <a:xfrm>
            <a:off x="4757495" y="5234143"/>
            <a:ext cx="1447651"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more force</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2" name="TextBox 41">
            <a:extLst>
              <a:ext uri="{FF2B5EF4-FFF2-40B4-BE49-F238E27FC236}">
                <a16:creationId xmlns:a16="http://schemas.microsoft.com/office/drawing/2014/main" id="{B0D78113-3332-4823-BAF3-24B14E19D920}"/>
              </a:ext>
            </a:extLst>
          </p:cNvPr>
          <p:cNvSpPr txBox="1"/>
          <p:nvPr/>
        </p:nvSpPr>
        <p:spPr>
          <a:xfrm>
            <a:off x="3650217" y="3512337"/>
            <a:ext cx="1535401"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less quickly</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3" name="TextBox 42">
            <a:extLst>
              <a:ext uri="{FF2B5EF4-FFF2-40B4-BE49-F238E27FC236}">
                <a16:creationId xmlns:a16="http://schemas.microsoft.com/office/drawing/2014/main" id="{9CEB8B6C-1F54-4B04-A7C9-0A9441E4ABD3}"/>
              </a:ext>
            </a:extLst>
          </p:cNvPr>
          <p:cNvSpPr txBox="1"/>
          <p:nvPr/>
        </p:nvSpPr>
        <p:spPr>
          <a:xfrm>
            <a:off x="852177" y="3890264"/>
            <a:ext cx="2232327"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at the same rate</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4" name="TextBox 43">
            <a:extLst>
              <a:ext uri="{FF2B5EF4-FFF2-40B4-BE49-F238E27FC236}">
                <a16:creationId xmlns:a16="http://schemas.microsoft.com/office/drawing/2014/main" id="{1783AF84-F55B-4A8A-BA19-B929F23941FF}"/>
              </a:ext>
            </a:extLst>
          </p:cNvPr>
          <p:cNvSpPr txBox="1"/>
          <p:nvPr/>
        </p:nvSpPr>
        <p:spPr>
          <a:xfrm>
            <a:off x="5422389" y="3512337"/>
            <a:ext cx="1723542" cy="360000"/>
          </a:xfrm>
          <a:prstGeom prst="rect">
            <a:avLst/>
          </a:prstGeom>
          <a:solidFill>
            <a:srgbClr val="FAFAEA"/>
          </a:solidFill>
          <a:ln>
            <a:solidFill>
              <a:schemeClr val="tx2">
                <a:lumMod val="50000"/>
              </a:schemeClr>
            </a:solidFill>
          </a:ln>
        </p:spPr>
        <p:txBody>
          <a:bodyPr wrap="square" rtlCol="0" anchor="ctr">
            <a:noAutofit/>
          </a:bodyPr>
          <a:lstStyle/>
          <a:p>
            <a:pPr algn="ct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more quickly</a:t>
            </a:r>
            <a:endParaRPr lang="en-GB"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23" name="Picture 22">
            <a:extLst>
              <a:ext uri="{FF2B5EF4-FFF2-40B4-BE49-F238E27FC236}">
                <a16:creationId xmlns:a16="http://schemas.microsoft.com/office/drawing/2014/main" id="{5E38895D-59D3-48FA-B7DA-DFB003924EFE}"/>
              </a:ext>
            </a:extLst>
          </p:cNvPr>
          <p:cNvPicPr>
            <a:picLocks noChangeAspect="1"/>
          </p:cNvPicPr>
          <p:nvPr/>
        </p:nvPicPr>
        <p:blipFill rotWithShape="1">
          <a:blip r:embed="rId4"/>
          <a:srcRect l="64156"/>
          <a:stretch/>
        </p:blipFill>
        <p:spPr>
          <a:xfrm>
            <a:off x="7075287" y="476247"/>
            <a:ext cx="1611513" cy="1024489"/>
          </a:xfrm>
          <a:prstGeom prst="rect">
            <a:avLst/>
          </a:prstGeom>
        </p:spPr>
      </p:pic>
    </p:spTree>
    <p:extLst>
      <p:ext uri="{BB962C8B-B14F-4D97-AF65-F5344CB8AC3E}">
        <p14:creationId xmlns:p14="http://schemas.microsoft.com/office/powerpoint/2010/main" val="326888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31"/>
                                        </p:tgtEl>
                                        <p:attrNameLst>
                                          <p:attrName>fillcolor</p:attrName>
                                        </p:attrNameLst>
                                      </p:cBhvr>
                                      <p:to>
                                        <a:srgbClr val="7ED47A"/>
                                      </p:to>
                                    </p:animClr>
                                    <p:set>
                                      <p:cBhvr>
                                        <p:cTn id="7" dur="500" fill="hold"/>
                                        <p:tgtEl>
                                          <p:spTgt spid="31"/>
                                        </p:tgtEl>
                                        <p:attrNameLst>
                                          <p:attrName>fill.type</p:attrName>
                                        </p:attrNameLst>
                                      </p:cBhvr>
                                      <p:to>
                                        <p:strVal val="solid"/>
                                      </p:to>
                                    </p:set>
                                    <p:set>
                                      <p:cBhvr>
                                        <p:cTn id="8" dur="500" fill="hold"/>
                                        <p:tgtEl>
                                          <p:spTgt spid="31"/>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500" fill="hold"/>
                                        <p:tgtEl>
                                          <p:spTgt spid="42"/>
                                        </p:tgtEl>
                                        <p:attrNameLst>
                                          <p:attrName>fillcolor</p:attrName>
                                        </p:attrNameLst>
                                      </p:cBhvr>
                                      <p:to>
                                        <a:srgbClr val="7ED47A"/>
                                      </p:to>
                                    </p:animClr>
                                    <p:set>
                                      <p:cBhvr>
                                        <p:cTn id="13" dur="500" fill="hold"/>
                                        <p:tgtEl>
                                          <p:spTgt spid="42"/>
                                        </p:tgtEl>
                                        <p:attrNameLst>
                                          <p:attrName>fill.type</p:attrName>
                                        </p:attrNameLst>
                                      </p:cBhvr>
                                      <p:to>
                                        <p:strVal val="solid"/>
                                      </p:to>
                                    </p:set>
                                    <p:set>
                                      <p:cBhvr>
                                        <p:cTn id="14" dur="500" fill="hold"/>
                                        <p:tgtEl>
                                          <p:spTgt spid="42"/>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 presetClass="emph" presetSubtype="2" fill="hold" nodeType="clickEffect">
                                  <p:stCondLst>
                                    <p:cond delay="0"/>
                                  </p:stCondLst>
                                  <p:childTnLst>
                                    <p:animClr clrSpc="rgb" dir="cw">
                                      <p:cBhvr>
                                        <p:cTn id="18" dur="500" fill="hold"/>
                                        <p:tgtEl>
                                          <p:spTgt spid="24"/>
                                        </p:tgtEl>
                                        <p:attrNameLst>
                                          <p:attrName>fillcolor</p:attrName>
                                        </p:attrNameLst>
                                      </p:cBhvr>
                                      <p:to>
                                        <a:srgbClr val="7ED47A"/>
                                      </p:to>
                                    </p:animClr>
                                    <p:set>
                                      <p:cBhvr>
                                        <p:cTn id="19" dur="500" fill="hold"/>
                                        <p:tgtEl>
                                          <p:spTgt spid="24"/>
                                        </p:tgtEl>
                                        <p:attrNameLst>
                                          <p:attrName>fill.type</p:attrName>
                                        </p:attrNameLst>
                                      </p:cBhvr>
                                      <p:to>
                                        <p:strVal val="solid"/>
                                      </p:to>
                                    </p:set>
                                    <p:set>
                                      <p:cBhvr>
                                        <p:cTn id="20" dur="500" fill="hold"/>
                                        <p:tgtEl>
                                          <p:spTgt spid="24"/>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2" fill="hold" nodeType="clickEffect">
                                  <p:stCondLst>
                                    <p:cond delay="0"/>
                                  </p:stCondLst>
                                  <p:childTnLst>
                                    <p:animClr clrSpc="rgb" dir="cw">
                                      <p:cBhvr>
                                        <p:cTn id="24" dur="500" fill="hold"/>
                                        <p:tgtEl>
                                          <p:spTgt spid="15"/>
                                        </p:tgtEl>
                                        <p:attrNameLst>
                                          <p:attrName>fillcolor</p:attrName>
                                        </p:attrNameLst>
                                      </p:cBhvr>
                                      <p:to>
                                        <a:srgbClr val="7ED47A"/>
                                      </p:to>
                                    </p:animClr>
                                    <p:set>
                                      <p:cBhvr>
                                        <p:cTn id="25" dur="500" fill="hold"/>
                                        <p:tgtEl>
                                          <p:spTgt spid="15"/>
                                        </p:tgtEl>
                                        <p:attrNameLst>
                                          <p:attrName>fill.type</p:attrName>
                                        </p:attrNameLst>
                                      </p:cBhvr>
                                      <p:to>
                                        <p:strVal val="solid"/>
                                      </p:to>
                                    </p:set>
                                    <p:set>
                                      <p:cBhvr>
                                        <p:cTn id="26" dur="500" fill="hold"/>
                                        <p:tgtEl>
                                          <p:spTgt spid="1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Crumple zones</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5" name="TextBox 4"/>
          <p:cNvSpPr txBox="1"/>
          <p:nvPr/>
        </p:nvSpPr>
        <p:spPr>
          <a:xfrm>
            <a:off x="457200" y="1343363"/>
            <a:ext cx="8407182" cy="2723311"/>
          </a:xfrm>
          <a:prstGeom prst="rect">
            <a:avLst/>
          </a:prstGeom>
          <a:noFill/>
          <a:ln>
            <a:noFill/>
          </a:ln>
        </p:spPr>
        <p:txBody>
          <a:bodyPr wrap="square" rtlCol="0" anchor="t" anchorCtr="0">
            <a:noAutofit/>
          </a:bodyPr>
          <a:lstStyle/>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car’s body will crumple around the point of impact. </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As it crumples the car slows down.</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Crumpling makes it take a little longer to stop fully. </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Its momentum changes less quickly.</a:t>
            </a:r>
          </a:p>
          <a:p>
            <a:pPr marL="285750" indent="-285750">
              <a:lnSpc>
                <a:spcPct val="140000"/>
              </a:lnSpc>
              <a:spcAft>
                <a:spcPts val="600"/>
              </a:spcAft>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Which means that less force is used to stop the car. </a:t>
            </a:r>
          </a:p>
          <a:p>
            <a:pPr marL="285750" indent="-285750">
              <a:lnSpc>
                <a:spcPct val="140000"/>
              </a:lnSpc>
              <a:buFont typeface="Arial" panose="020B0604020202020204" pitchFamily="34" charset="0"/>
              <a:buChar char="•"/>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The passengers feel less force</a:t>
            </a:r>
            <a:r>
              <a:rPr lang="en-US" sz="1600"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a:t>
            </a:r>
          </a:p>
        </p:txBody>
      </p:sp>
      <p:sp>
        <p:nvSpPr>
          <p:cNvPr id="6" name="Text Placeholder 16"/>
          <p:cNvSpPr txBox="1">
            <a:spLocks/>
          </p:cNvSpPr>
          <p:nvPr/>
        </p:nvSpPr>
        <p:spPr>
          <a:xfrm>
            <a:off x="457200" y="863126"/>
            <a:ext cx="8285163" cy="345479"/>
          </a:xfrm>
          <a:prstGeom prst="rect">
            <a:avLst/>
          </a:prstGeom>
        </p:spPr>
        <p:txBody>
          <a:bodyPr vert="horz" lIns="91440" tIns="45720" rIns="91440" bIns="45720" rtlCol="0">
            <a:sp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sz="1600" dirty="0"/>
              <a:t>What happens when a car crashes and comes to a stop?</a:t>
            </a:r>
          </a:p>
        </p:txBody>
      </p:sp>
      <p:sp>
        <p:nvSpPr>
          <p:cNvPr id="2" name="Rectangle 1">
            <a:extLst>
              <a:ext uri="{FF2B5EF4-FFF2-40B4-BE49-F238E27FC236}">
                <a16:creationId xmlns:a16="http://schemas.microsoft.com/office/drawing/2014/main" id="{CC59585E-04B9-4095-8272-EFDC21E44FC8}"/>
              </a:ext>
            </a:extLst>
          </p:cNvPr>
          <p:cNvSpPr/>
          <p:nvPr/>
        </p:nvSpPr>
        <p:spPr>
          <a:xfrm>
            <a:off x="429418" y="4371649"/>
            <a:ext cx="8285163" cy="1408078"/>
          </a:xfrm>
          <a:prstGeom prst="rect">
            <a:avLst/>
          </a:prstGeom>
          <a:solidFill>
            <a:srgbClr val="FAFAEA"/>
          </a:solidFill>
          <a:ln w="6350">
            <a:solidFill>
              <a:schemeClr val="tx2">
                <a:lumMod val="50000"/>
              </a:schemeClr>
            </a:solidFill>
          </a:ln>
        </p:spPr>
        <p:txBody>
          <a:bodyPr wrap="square">
            <a:spAutoFit/>
          </a:bodyPr>
          <a:lstStyle/>
          <a:p>
            <a:pPr>
              <a:lnSpc>
                <a:spcPct val="114000"/>
              </a:lnSpc>
              <a:spcAft>
                <a:spcPts val="600"/>
              </a:spcAft>
            </a:pPr>
            <a:r>
              <a:rPr lang="en-US" sz="1400" b="1" i="1"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To answer:</a:t>
            </a:r>
          </a:p>
          <a:p>
            <a:pPr marL="358775" indent="-358775">
              <a:lnSpc>
                <a:spcPct val="114000"/>
              </a:lnSpc>
              <a:spcAft>
                <a:spcPts val="600"/>
              </a:spcAft>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1.	Do you think cars are designed to crumple when they crash?</a:t>
            </a:r>
          </a:p>
          <a:p>
            <a:pPr marL="358775" indent="-358775">
              <a:lnSpc>
                <a:spcPct val="114000"/>
              </a:lnSpc>
              <a:spcAft>
                <a:spcPts val="1200"/>
              </a:spcAft>
              <a:buAutoNum type="arabicPeriod" startAt="2"/>
            </a:pPr>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Describe how much a car should crumple when it crashes and explain why?</a:t>
            </a:r>
          </a:p>
        </p:txBody>
      </p:sp>
      <p:pic>
        <p:nvPicPr>
          <p:cNvPr id="9" name="Picture 8">
            <a:extLst>
              <a:ext uri="{FF2B5EF4-FFF2-40B4-BE49-F238E27FC236}">
                <a16:creationId xmlns:a16="http://schemas.microsoft.com/office/drawing/2014/main" id="{98A1852D-45EB-40D1-97B3-25BE60D9040C}"/>
              </a:ext>
            </a:extLst>
          </p:cNvPr>
          <p:cNvPicPr>
            <a:picLocks noChangeAspect="1"/>
          </p:cNvPicPr>
          <p:nvPr/>
        </p:nvPicPr>
        <p:blipFill rotWithShape="1">
          <a:blip r:embed="rId4"/>
          <a:srcRect l="64156"/>
          <a:stretch/>
        </p:blipFill>
        <p:spPr>
          <a:xfrm>
            <a:off x="7322834" y="476248"/>
            <a:ext cx="1363966" cy="867116"/>
          </a:xfrm>
          <a:prstGeom prst="rect">
            <a:avLst/>
          </a:prstGeom>
        </p:spPr>
      </p:pic>
      <p:sp>
        <p:nvSpPr>
          <p:cNvPr id="19" name="Rounded Rectangle 18">
            <a:hlinkClick r:id="rId5" action="ppaction://hlinksldjump"/>
            <a:extLst>
              <a:ext uri="{FF2B5EF4-FFF2-40B4-BE49-F238E27FC236}">
                <a16:creationId xmlns:a16="http://schemas.microsoft.com/office/drawing/2014/main" id="{92548EB6-B78C-47A1-AF28-D11A7C0D1E43}"/>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519076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Gaining momentum</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lvl="0" indent="-355600">
              <a:defRPr/>
            </a:pPr>
            <a:r>
              <a:rPr lang="en-US" b="1" dirty="0"/>
              <a:t>1.</a:t>
            </a:r>
            <a:r>
              <a:rPr lang="en-US" dirty="0"/>
              <a:t>	</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Both cars have the same mass</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a:t>
            </a:r>
          </a:p>
          <a:p>
            <a:pPr marL="355600" lvl="0" indent="-355600">
              <a:defRPr/>
            </a:pP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The orange car </a:t>
            </a:r>
            <a:r>
              <a:rPr lang="en-US" dirty="0">
                <a:solidFill>
                  <a:srgbClr val="1F497D">
                    <a:lumMod val="50000"/>
                  </a:srgbClr>
                </a:solidFill>
              </a:rPr>
              <a:t>is moving forwards twice as quickly as the blue one</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t>
            </a:r>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1"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2"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smaller than the momentum of the blue car.</a:t>
            </a:r>
          </a:p>
        </p:txBody>
      </p:sp>
      <p:sp>
        <p:nvSpPr>
          <p:cNvPr id="26" name="TextBox 25"/>
          <p:cNvSpPr txBox="1"/>
          <p:nvPr/>
        </p:nvSpPr>
        <p:spPr>
          <a:xfrm>
            <a:off x="457201"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2"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same momentum as blue car.</a:t>
            </a:r>
          </a:p>
        </p:txBody>
      </p:sp>
      <p:sp>
        <p:nvSpPr>
          <p:cNvPr id="28" name="TextBox 27"/>
          <p:cNvSpPr txBox="1"/>
          <p:nvPr/>
        </p:nvSpPr>
        <p:spPr>
          <a:xfrm>
            <a:off x="457201"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2"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bigger than the momentum of the blue car.</a:t>
            </a:r>
          </a:p>
        </p:txBody>
      </p:sp>
      <p:sp>
        <p:nvSpPr>
          <p:cNvPr id="4" name="Rectangle 3"/>
          <p:cNvSpPr/>
          <p:nvPr/>
        </p:nvSpPr>
        <p:spPr>
          <a:xfrm>
            <a:off x="457199" y="3094045"/>
            <a:ext cx="8248651" cy="369332"/>
          </a:xfrm>
          <a:prstGeom prst="rect">
            <a:avLst/>
          </a:prstGeom>
        </p:spPr>
        <p:txBody>
          <a:bodyPr wrap="square">
            <a:spAutoFit/>
          </a:bodyPr>
          <a:lstStyle/>
          <a:p>
            <a:pPr marL="355600" indent="-355600"/>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is the momentum of the orange car?</a:t>
            </a:r>
            <a:endParaRPr lang="en-GB" dirty="0">
              <a:solidFill>
                <a:schemeClr val="tx2">
                  <a:lumMod val="50000"/>
                </a:schemeClr>
              </a:solidFill>
            </a:endParaRPr>
          </a:p>
        </p:txBody>
      </p:sp>
      <p:grpSp>
        <p:nvGrpSpPr>
          <p:cNvPr id="6" name="Group 5">
            <a:extLst>
              <a:ext uri="{FF2B5EF4-FFF2-40B4-BE49-F238E27FC236}">
                <a16:creationId xmlns:a16="http://schemas.microsoft.com/office/drawing/2014/main" id="{44BD0414-ABCF-4A80-9CDF-30C701801C55}"/>
              </a:ext>
            </a:extLst>
          </p:cNvPr>
          <p:cNvGrpSpPr/>
          <p:nvPr/>
        </p:nvGrpSpPr>
        <p:grpSpPr>
          <a:xfrm>
            <a:off x="930276" y="1979675"/>
            <a:ext cx="7361178" cy="913269"/>
            <a:chOff x="930276" y="2081274"/>
            <a:chExt cx="7361178" cy="913269"/>
          </a:xfrm>
        </p:grpSpPr>
        <p:grpSp>
          <p:nvGrpSpPr>
            <p:cNvPr id="5" name="Group 4">
              <a:extLst>
                <a:ext uri="{FF2B5EF4-FFF2-40B4-BE49-F238E27FC236}">
                  <a16:creationId xmlns:a16="http://schemas.microsoft.com/office/drawing/2014/main" id="{5AEEEAB7-BA28-4825-9737-A247D94101E7}"/>
                </a:ext>
              </a:extLst>
            </p:cNvPr>
            <p:cNvGrpSpPr/>
            <p:nvPr/>
          </p:nvGrpSpPr>
          <p:grpSpPr>
            <a:xfrm>
              <a:off x="4889120" y="2095032"/>
              <a:ext cx="3402334" cy="899511"/>
              <a:chOff x="4889120" y="2095032"/>
              <a:chExt cx="3402334" cy="899511"/>
            </a:xfrm>
          </p:grpSpPr>
          <p:sp>
            <p:nvSpPr>
              <p:cNvPr id="43" name="TextBox 42"/>
              <p:cNvSpPr txBox="1"/>
              <p:nvPr/>
            </p:nvSpPr>
            <p:spPr>
              <a:xfrm>
                <a:off x="6671454" y="2095032"/>
                <a:ext cx="1620000" cy="540000"/>
              </a:xfrm>
              <a:prstGeom prst="rect">
                <a:avLst/>
              </a:prstGeom>
              <a:noFill/>
            </p:spPr>
            <p:txBody>
              <a:bodyPr wrap="square" rtlCol="0" anchor="ctr" anchorCtr="0">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rPr>
                  <a:t>p = m x </a:t>
                </a:r>
                <a:r>
                  <a:rPr lang="en-GB" sz="2600" b="1" dirty="0">
                    <a:solidFill>
                      <a:srgbClr val="C00000"/>
                    </a:solidFill>
                    <a:latin typeface="Verdana" panose="020B0604030504040204" pitchFamily="34" charset="0"/>
                    <a:ea typeface="Verdana" panose="020B0604030504040204" pitchFamily="34" charset="0"/>
                  </a:rPr>
                  <a:t>v</a:t>
                </a:r>
              </a:p>
            </p:txBody>
          </p:sp>
          <p:pic>
            <p:nvPicPr>
              <p:cNvPr id="31" name="Picture 30">
                <a:extLst>
                  <a:ext uri="{FF2B5EF4-FFF2-40B4-BE49-F238E27FC236}">
                    <a16:creationId xmlns:a16="http://schemas.microsoft.com/office/drawing/2014/main" id="{D5F101D8-FCFE-433C-9F61-84A2B911D424}"/>
                  </a:ext>
                </a:extLst>
              </p:cNvPr>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889120" y="2275521"/>
                <a:ext cx="1790371" cy="719022"/>
              </a:xfrm>
              <a:prstGeom prst="rect">
                <a:avLst/>
              </a:prstGeom>
            </p:spPr>
          </p:pic>
        </p:grpSp>
        <p:grpSp>
          <p:nvGrpSpPr>
            <p:cNvPr id="35" name="Group 34">
              <a:extLst>
                <a:ext uri="{FF2B5EF4-FFF2-40B4-BE49-F238E27FC236}">
                  <a16:creationId xmlns:a16="http://schemas.microsoft.com/office/drawing/2014/main" id="{F7B5842A-B35F-4869-AB2C-6D4E11872FB9}"/>
                </a:ext>
              </a:extLst>
            </p:cNvPr>
            <p:cNvGrpSpPr/>
            <p:nvPr/>
          </p:nvGrpSpPr>
          <p:grpSpPr>
            <a:xfrm>
              <a:off x="930276" y="2081274"/>
              <a:ext cx="3371932" cy="911208"/>
              <a:chOff x="801561" y="2095032"/>
              <a:chExt cx="3371932" cy="911208"/>
            </a:xfrm>
          </p:grpSpPr>
          <p:sp>
            <p:nvSpPr>
              <p:cNvPr id="41" name="TextBox 40">
                <a:extLst>
                  <a:ext uri="{FF2B5EF4-FFF2-40B4-BE49-F238E27FC236}">
                    <a16:creationId xmlns:a16="http://schemas.microsoft.com/office/drawing/2014/main" id="{42D573CE-0095-44B9-A446-6109005F399E}"/>
                  </a:ext>
                </a:extLst>
              </p:cNvPr>
              <p:cNvSpPr txBox="1"/>
              <p:nvPr/>
            </p:nvSpPr>
            <p:spPr>
              <a:xfrm>
                <a:off x="2553493" y="2095032"/>
                <a:ext cx="1620000" cy="540000"/>
              </a:xfrm>
              <a:prstGeom prst="rect">
                <a:avLst/>
              </a:prstGeom>
              <a:noFill/>
            </p:spPr>
            <p:txBody>
              <a:bodyPr wrap="square" rtlCol="0" anchor="ctr" anchorCtr="0">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rPr>
                  <a:t>p = m x v</a:t>
                </a:r>
              </a:p>
            </p:txBody>
          </p:sp>
          <p:pic>
            <p:nvPicPr>
              <p:cNvPr id="40" name="Picture 39">
                <a:extLst>
                  <a:ext uri="{FF2B5EF4-FFF2-40B4-BE49-F238E27FC236}">
                    <a16:creationId xmlns:a16="http://schemas.microsoft.com/office/drawing/2014/main" id="{6AEAF836-A139-4A46-9EC3-E239DF3D5EE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561" y="2287218"/>
                <a:ext cx="1790371" cy="719022"/>
              </a:xfrm>
              <a:prstGeom prst="rect">
                <a:avLst/>
              </a:prstGeom>
            </p:spPr>
          </p:pic>
        </p:grpSp>
      </p:grpSp>
    </p:spTree>
    <p:extLst>
      <p:ext uri="{BB962C8B-B14F-4D97-AF65-F5344CB8AC3E}">
        <p14:creationId xmlns:p14="http://schemas.microsoft.com/office/powerpoint/2010/main" val="42257817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Gaining momentum</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lvl="0" indent="-355600">
              <a:defRPr/>
            </a:pPr>
            <a:r>
              <a:rPr lang="en-US" b="1" dirty="0"/>
              <a:t>2.</a:t>
            </a:r>
            <a:r>
              <a:rPr lang="en-US" dirty="0"/>
              <a:t>	</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Both cars have the same velocity</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a:t>
            </a:r>
          </a:p>
          <a:p>
            <a:pPr marL="355600" lvl="0" indent="-355600">
              <a:defRPr/>
            </a:pP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The blue car </a:t>
            </a:r>
            <a:r>
              <a:rPr lang="en-US" dirty="0">
                <a:solidFill>
                  <a:srgbClr val="1F497D">
                    <a:lumMod val="50000"/>
                  </a:srgbClr>
                </a:solidFill>
              </a:rPr>
              <a:t>is fully loaded and has twice the mass of the green car</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t>
            </a:r>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1"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2"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smaller than the momentum of the blue car.</a:t>
            </a:r>
          </a:p>
        </p:txBody>
      </p:sp>
      <p:sp>
        <p:nvSpPr>
          <p:cNvPr id="26" name="TextBox 25"/>
          <p:cNvSpPr txBox="1"/>
          <p:nvPr/>
        </p:nvSpPr>
        <p:spPr>
          <a:xfrm>
            <a:off x="457201"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2"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same momentum as blue car.</a:t>
            </a:r>
          </a:p>
        </p:txBody>
      </p:sp>
      <p:sp>
        <p:nvSpPr>
          <p:cNvPr id="28" name="TextBox 27"/>
          <p:cNvSpPr txBox="1"/>
          <p:nvPr/>
        </p:nvSpPr>
        <p:spPr>
          <a:xfrm>
            <a:off x="457201"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2"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bigger than the momentum of the blue car.</a:t>
            </a:r>
          </a:p>
        </p:txBody>
      </p:sp>
      <p:sp>
        <p:nvSpPr>
          <p:cNvPr id="4" name="Rectangle 3"/>
          <p:cNvSpPr/>
          <p:nvPr/>
        </p:nvSpPr>
        <p:spPr>
          <a:xfrm>
            <a:off x="457199" y="3094045"/>
            <a:ext cx="8248651" cy="369332"/>
          </a:xfrm>
          <a:prstGeom prst="rect">
            <a:avLst/>
          </a:prstGeom>
        </p:spPr>
        <p:txBody>
          <a:bodyPr wrap="square">
            <a:spAutoFit/>
          </a:bodyPr>
          <a:lstStyle/>
          <a:p>
            <a:pPr marL="355600" indent="-355600"/>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is the momentum of the green car?</a:t>
            </a:r>
            <a:endParaRPr lang="en-GB" dirty="0">
              <a:solidFill>
                <a:schemeClr val="tx2">
                  <a:lumMod val="50000"/>
                </a:schemeClr>
              </a:solidFill>
            </a:endParaRPr>
          </a:p>
        </p:txBody>
      </p:sp>
      <p:grpSp>
        <p:nvGrpSpPr>
          <p:cNvPr id="6" name="Group 5">
            <a:extLst>
              <a:ext uri="{FF2B5EF4-FFF2-40B4-BE49-F238E27FC236}">
                <a16:creationId xmlns:a16="http://schemas.microsoft.com/office/drawing/2014/main" id="{44BD0414-ABCF-4A80-9CDF-30C701801C55}"/>
              </a:ext>
            </a:extLst>
          </p:cNvPr>
          <p:cNvGrpSpPr/>
          <p:nvPr/>
        </p:nvGrpSpPr>
        <p:grpSpPr>
          <a:xfrm>
            <a:off x="930276" y="1979675"/>
            <a:ext cx="7361178" cy="913269"/>
            <a:chOff x="930276" y="2081274"/>
            <a:chExt cx="7361178" cy="913269"/>
          </a:xfrm>
        </p:grpSpPr>
        <p:grpSp>
          <p:nvGrpSpPr>
            <p:cNvPr id="5" name="Group 4">
              <a:extLst>
                <a:ext uri="{FF2B5EF4-FFF2-40B4-BE49-F238E27FC236}">
                  <a16:creationId xmlns:a16="http://schemas.microsoft.com/office/drawing/2014/main" id="{5AEEEAB7-BA28-4825-9737-A247D94101E7}"/>
                </a:ext>
              </a:extLst>
            </p:cNvPr>
            <p:cNvGrpSpPr/>
            <p:nvPr/>
          </p:nvGrpSpPr>
          <p:grpSpPr>
            <a:xfrm>
              <a:off x="4889120" y="2095032"/>
              <a:ext cx="3402334" cy="899511"/>
              <a:chOff x="4889120" y="2095032"/>
              <a:chExt cx="3402334" cy="899511"/>
            </a:xfrm>
          </p:grpSpPr>
          <p:sp>
            <p:nvSpPr>
              <p:cNvPr id="43" name="TextBox 42"/>
              <p:cNvSpPr txBox="1"/>
              <p:nvPr/>
            </p:nvSpPr>
            <p:spPr>
              <a:xfrm>
                <a:off x="6671454" y="2095032"/>
                <a:ext cx="1620000" cy="540000"/>
              </a:xfrm>
              <a:prstGeom prst="rect">
                <a:avLst/>
              </a:prstGeom>
              <a:noFill/>
            </p:spPr>
            <p:txBody>
              <a:bodyPr wrap="square" rtlCol="0" anchor="ctr" anchorCtr="0">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rPr>
                  <a:t>p = m x v</a:t>
                </a:r>
              </a:p>
            </p:txBody>
          </p:sp>
          <p:pic>
            <p:nvPicPr>
              <p:cNvPr id="31" name="Picture 30">
                <a:extLst>
                  <a:ext uri="{FF2B5EF4-FFF2-40B4-BE49-F238E27FC236}">
                    <a16:creationId xmlns:a16="http://schemas.microsoft.com/office/drawing/2014/main" id="{D5F101D8-FCFE-433C-9F61-84A2B911D424}"/>
                  </a:ext>
                </a:extLst>
              </p:cNvPr>
              <p:cNvPicPr>
                <a:picLocks noChangeAspect="1"/>
              </p:cNvPicPr>
              <p:nvPr/>
            </p:nvPicPr>
            <p:blipFill>
              <a:blip r:embed="rId4" cstate="print">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4889120" y="2275521"/>
                <a:ext cx="1790371" cy="719022"/>
              </a:xfrm>
              <a:prstGeom prst="rect">
                <a:avLst/>
              </a:prstGeom>
            </p:spPr>
          </p:pic>
        </p:grpSp>
        <p:grpSp>
          <p:nvGrpSpPr>
            <p:cNvPr id="35" name="Group 34">
              <a:extLst>
                <a:ext uri="{FF2B5EF4-FFF2-40B4-BE49-F238E27FC236}">
                  <a16:creationId xmlns:a16="http://schemas.microsoft.com/office/drawing/2014/main" id="{F7B5842A-B35F-4869-AB2C-6D4E11872FB9}"/>
                </a:ext>
              </a:extLst>
            </p:cNvPr>
            <p:cNvGrpSpPr/>
            <p:nvPr/>
          </p:nvGrpSpPr>
          <p:grpSpPr>
            <a:xfrm>
              <a:off x="930276" y="2081274"/>
              <a:ext cx="3371932" cy="911208"/>
              <a:chOff x="801561" y="2095032"/>
              <a:chExt cx="3371932" cy="911208"/>
            </a:xfrm>
          </p:grpSpPr>
          <p:sp>
            <p:nvSpPr>
              <p:cNvPr id="41" name="TextBox 40">
                <a:extLst>
                  <a:ext uri="{FF2B5EF4-FFF2-40B4-BE49-F238E27FC236}">
                    <a16:creationId xmlns:a16="http://schemas.microsoft.com/office/drawing/2014/main" id="{42D573CE-0095-44B9-A446-6109005F399E}"/>
                  </a:ext>
                </a:extLst>
              </p:cNvPr>
              <p:cNvSpPr txBox="1"/>
              <p:nvPr/>
            </p:nvSpPr>
            <p:spPr>
              <a:xfrm>
                <a:off x="2553493" y="2095032"/>
                <a:ext cx="1620000" cy="540000"/>
              </a:xfrm>
              <a:prstGeom prst="rect">
                <a:avLst/>
              </a:prstGeom>
              <a:noFill/>
            </p:spPr>
            <p:txBody>
              <a:bodyPr wrap="square" rtlCol="0" anchor="ctr" anchorCtr="0">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rPr>
                  <a:t>p = </a:t>
                </a:r>
                <a:r>
                  <a:rPr lang="en-GB" sz="2600" b="1" dirty="0">
                    <a:solidFill>
                      <a:srgbClr val="C00000"/>
                    </a:solidFill>
                    <a:latin typeface="Verdana" panose="020B0604030504040204" pitchFamily="34" charset="0"/>
                    <a:ea typeface="Verdana" panose="020B0604030504040204" pitchFamily="34" charset="0"/>
                  </a:rPr>
                  <a:t>m</a:t>
                </a:r>
                <a:r>
                  <a:rPr lang="en-GB" dirty="0">
                    <a:solidFill>
                      <a:schemeClr val="tx2">
                        <a:lumMod val="50000"/>
                      </a:schemeClr>
                    </a:solidFill>
                    <a:latin typeface="Verdana" panose="020B0604030504040204" pitchFamily="34" charset="0"/>
                    <a:ea typeface="Verdana" panose="020B0604030504040204" pitchFamily="34" charset="0"/>
                  </a:rPr>
                  <a:t> x v</a:t>
                </a:r>
              </a:p>
            </p:txBody>
          </p:sp>
          <p:pic>
            <p:nvPicPr>
              <p:cNvPr id="40" name="Picture 39">
                <a:extLst>
                  <a:ext uri="{FF2B5EF4-FFF2-40B4-BE49-F238E27FC236}">
                    <a16:creationId xmlns:a16="http://schemas.microsoft.com/office/drawing/2014/main" id="{6AEAF836-A139-4A46-9EC3-E239DF3D5EE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561" y="2287218"/>
                <a:ext cx="1790371" cy="719022"/>
              </a:xfrm>
              <a:prstGeom prst="rect">
                <a:avLst/>
              </a:prstGeom>
            </p:spPr>
          </p:pic>
        </p:grpSp>
      </p:grpSp>
    </p:spTree>
    <p:extLst>
      <p:ext uri="{BB962C8B-B14F-4D97-AF65-F5344CB8AC3E}">
        <p14:creationId xmlns:p14="http://schemas.microsoft.com/office/powerpoint/2010/main" val="13343012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Gaining momentum</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lvl="0" indent="-355600">
              <a:defRPr/>
            </a:pPr>
            <a:r>
              <a:rPr lang="en-US" b="1" dirty="0"/>
              <a:t>3.</a:t>
            </a:r>
            <a:r>
              <a:rPr lang="en-US" dirty="0"/>
              <a:t>	</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The yellow car </a:t>
            </a:r>
            <a:r>
              <a:rPr lang="en-US" dirty="0">
                <a:solidFill>
                  <a:srgbClr val="1F497D">
                    <a:lumMod val="50000"/>
                  </a:srgbClr>
                </a:solidFill>
              </a:rPr>
              <a:t>has half the velocity and two times the mass of the blue car</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t>
            </a:r>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1"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2"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same momentum as blue car.</a:t>
            </a:r>
          </a:p>
        </p:txBody>
      </p:sp>
      <p:sp>
        <p:nvSpPr>
          <p:cNvPr id="26" name="TextBox 25"/>
          <p:cNvSpPr txBox="1"/>
          <p:nvPr/>
        </p:nvSpPr>
        <p:spPr>
          <a:xfrm>
            <a:off x="457201"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2"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bigger than the momentum of the blue car.</a:t>
            </a:r>
          </a:p>
        </p:txBody>
      </p:sp>
      <p:sp>
        <p:nvSpPr>
          <p:cNvPr id="28" name="TextBox 27"/>
          <p:cNvSpPr txBox="1"/>
          <p:nvPr/>
        </p:nvSpPr>
        <p:spPr>
          <a:xfrm>
            <a:off x="457201"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2"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Four times bigger than the momentum of the blue car.</a:t>
            </a:r>
          </a:p>
        </p:txBody>
      </p:sp>
      <p:sp>
        <p:nvSpPr>
          <p:cNvPr id="4" name="Rectangle 3"/>
          <p:cNvSpPr/>
          <p:nvPr/>
        </p:nvSpPr>
        <p:spPr>
          <a:xfrm>
            <a:off x="457199" y="3094045"/>
            <a:ext cx="8248651" cy="369332"/>
          </a:xfrm>
          <a:prstGeom prst="rect">
            <a:avLst/>
          </a:prstGeom>
        </p:spPr>
        <p:txBody>
          <a:bodyPr wrap="square">
            <a:spAutoFit/>
          </a:bodyPr>
          <a:lstStyle/>
          <a:p>
            <a:pPr marL="355600" indent="-355600"/>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is the momentum of the yellow car?</a:t>
            </a:r>
            <a:endParaRPr lang="en-GB" dirty="0">
              <a:solidFill>
                <a:schemeClr val="tx2">
                  <a:lumMod val="50000"/>
                </a:schemeClr>
              </a:solidFill>
            </a:endParaRPr>
          </a:p>
        </p:txBody>
      </p:sp>
      <p:grpSp>
        <p:nvGrpSpPr>
          <p:cNvPr id="6" name="Group 5">
            <a:extLst>
              <a:ext uri="{FF2B5EF4-FFF2-40B4-BE49-F238E27FC236}">
                <a16:creationId xmlns:a16="http://schemas.microsoft.com/office/drawing/2014/main" id="{44BD0414-ABCF-4A80-9CDF-30C701801C55}"/>
              </a:ext>
            </a:extLst>
          </p:cNvPr>
          <p:cNvGrpSpPr/>
          <p:nvPr/>
        </p:nvGrpSpPr>
        <p:grpSpPr>
          <a:xfrm>
            <a:off x="930276" y="1834535"/>
            <a:ext cx="7361178" cy="913269"/>
            <a:chOff x="930276" y="2081274"/>
            <a:chExt cx="7361178" cy="913269"/>
          </a:xfrm>
        </p:grpSpPr>
        <p:grpSp>
          <p:nvGrpSpPr>
            <p:cNvPr id="5" name="Group 4">
              <a:extLst>
                <a:ext uri="{FF2B5EF4-FFF2-40B4-BE49-F238E27FC236}">
                  <a16:creationId xmlns:a16="http://schemas.microsoft.com/office/drawing/2014/main" id="{5AEEEAB7-BA28-4825-9737-A247D94101E7}"/>
                </a:ext>
              </a:extLst>
            </p:cNvPr>
            <p:cNvGrpSpPr/>
            <p:nvPr/>
          </p:nvGrpSpPr>
          <p:grpSpPr>
            <a:xfrm>
              <a:off x="4889120" y="2095032"/>
              <a:ext cx="3402334" cy="899511"/>
              <a:chOff x="4889120" y="2095032"/>
              <a:chExt cx="3402334" cy="899511"/>
            </a:xfrm>
          </p:grpSpPr>
          <p:sp>
            <p:nvSpPr>
              <p:cNvPr id="43" name="TextBox 42"/>
              <p:cNvSpPr txBox="1"/>
              <p:nvPr/>
            </p:nvSpPr>
            <p:spPr>
              <a:xfrm>
                <a:off x="6671454" y="2095032"/>
                <a:ext cx="1620000" cy="540000"/>
              </a:xfrm>
              <a:prstGeom prst="rect">
                <a:avLst/>
              </a:prstGeom>
              <a:noFill/>
            </p:spPr>
            <p:txBody>
              <a:bodyPr wrap="square" rtlCol="0" anchor="ctr" anchorCtr="0">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rPr>
                  <a:t>p = </a:t>
                </a:r>
                <a:r>
                  <a:rPr lang="en-GB" sz="2600" b="1" dirty="0">
                    <a:solidFill>
                      <a:srgbClr val="C00000"/>
                    </a:solidFill>
                    <a:latin typeface="Verdana" panose="020B0604030504040204" pitchFamily="34" charset="0"/>
                    <a:ea typeface="Verdana" panose="020B0604030504040204" pitchFamily="34" charset="0"/>
                  </a:rPr>
                  <a:t>m</a:t>
                </a:r>
                <a:r>
                  <a:rPr lang="en-GB" dirty="0">
                    <a:solidFill>
                      <a:schemeClr val="tx2">
                        <a:lumMod val="50000"/>
                      </a:schemeClr>
                    </a:solidFill>
                    <a:latin typeface="Verdana" panose="020B0604030504040204" pitchFamily="34" charset="0"/>
                    <a:ea typeface="Verdana" panose="020B0604030504040204" pitchFamily="34" charset="0"/>
                  </a:rPr>
                  <a:t> x </a:t>
                </a:r>
                <a:r>
                  <a:rPr lang="en-GB" sz="1300" b="1" dirty="0">
                    <a:solidFill>
                      <a:srgbClr val="C00000"/>
                    </a:solidFill>
                    <a:latin typeface="Verdana" panose="020B0604030504040204" pitchFamily="34" charset="0"/>
                    <a:ea typeface="Verdana" panose="020B0604030504040204" pitchFamily="34" charset="0"/>
                  </a:rPr>
                  <a:t>v</a:t>
                </a:r>
              </a:p>
            </p:txBody>
          </p:sp>
          <p:pic>
            <p:nvPicPr>
              <p:cNvPr id="31" name="Picture 30">
                <a:extLst>
                  <a:ext uri="{FF2B5EF4-FFF2-40B4-BE49-F238E27FC236}">
                    <a16:creationId xmlns:a16="http://schemas.microsoft.com/office/drawing/2014/main" id="{D5F101D8-FCFE-433C-9F61-84A2B911D424}"/>
                  </a:ext>
                </a:extLst>
              </p:cNvPr>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4889120" y="2275521"/>
                <a:ext cx="1790371" cy="719022"/>
              </a:xfrm>
              <a:prstGeom prst="rect">
                <a:avLst/>
              </a:prstGeom>
            </p:spPr>
          </p:pic>
        </p:grpSp>
        <p:grpSp>
          <p:nvGrpSpPr>
            <p:cNvPr id="35" name="Group 34">
              <a:extLst>
                <a:ext uri="{FF2B5EF4-FFF2-40B4-BE49-F238E27FC236}">
                  <a16:creationId xmlns:a16="http://schemas.microsoft.com/office/drawing/2014/main" id="{F7B5842A-B35F-4869-AB2C-6D4E11872FB9}"/>
                </a:ext>
              </a:extLst>
            </p:cNvPr>
            <p:cNvGrpSpPr/>
            <p:nvPr/>
          </p:nvGrpSpPr>
          <p:grpSpPr>
            <a:xfrm>
              <a:off x="930276" y="2081274"/>
              <a:ext cx="3371932" cy="911208"/>
              <a:chOff x="801561" y="2095032"/>
              <a:chExt cx="3371932" cy="911208"/>
            </a:xfrm>
          </p:grpSpPr>
          <p:sp>
            <p:nvSpPr>
              <p:cNvPr id="41" name="TextBox 40">
                <a:extLst>
                  <a:ext uri="{FF2B5EF4-FFF2-40B4-BE49-F238E27FC236}">
                    <a16:creationId xmlns:a16="http://schemas.microsoft.com/office/drawing/2014/main" id="{42D573CE-0095-44B9-A446-6109005F399E}"/>
                  </a:ext>
                </a:extLst>
              </p:cNvPr>
              <p:cNvSpPr txBox="1"/>
              <p:nvPr/>
            </p:nvSpPr>
            <p:spPr>
              <a:xfrm>
                <a:off x="2553493" y="2095032"/>
                <a:ext cx="1620000" cy="540000"/>
              </a:xfrm>
              <a:prstGeom prst="rect">
                <a:avLst/>
              </a:prstGeom>
              <a:noFill/>
            </p:spPr>
            <p:txBody>
              <a:bodyPr wrap="square" rtlCol="0" anchor="ctr" anchorCtr="0">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rPr>
                  <a:t>p = m x v</a:t>
                </a:r>
              </a:p>
            </p:txBody>
          </p:sp>
          <p:pic>
            <p:nvPicPr>
              <p:cNvPr id="40" name="Picture 39">
                <a:extLst>
                  <a:ext uri="{FF2B5EF4-FFF2-40B4-BE49-F238E27FC236}">
                    <a16:creationId xmlns:a16="http://schemas.microsoft.com/office/drawing/2014/main" id="{6AEAF836-A139-4A46-9EC3-E239DF3D5EE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561" y="2287218"/>
                <a:ext cx="1790371" cy="719022"/>
              </a:xfrm>
              <a:prstGeom prst="rect">
                <a:avLst/>
              </a:prstGeom>
            </p:spPr>
          </p:pic>
        </p:grpSp>
      </p:grpSp>
    </p:spTree>
    <p:extLst>
      <p:ext uri="{BB962C8B-B14F-4D97-AF65-F5344CB8AC3E}">
        <p14:creationId xmlns:p14="http://schemas.microsoft.com/office/powerpoint/2010/main" val="888410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Gaining momentum</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3126"/>
            <a:ext cx="8285163" cy="1760878"/>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55600" lvl="0" indent="-355600">
              <a:defRPr/>
            </a:pPr>
            <a:r>
              <a:rPr lang="en-US" b="1" dirty="0"/>
              <a:t>4.</a:t>
            </a:r>
            <a:r>
              <a:rPr lang="en-US" dirty="0"/>
              <a:t>	</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The blue car </a:t>
            </a:r>
            <a:r>
              <a:rPr lang="en-US" dirty="0">
                <a:solidFill>
                  <a:srgbClr val="1F497D">
                    <a:lumMod val="50000"/>
                  </a:srgbClr>
                </a:solidFill>
              </a:rPr>
              <a:t>has half the velocity that the grey car has</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a:t>
            </a:r>
          </a:p>
          <a:p>
            <a:pPr marL="355600" lvl="0" indent="-355600">
              <a:defRPr/>
            </a:pP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The grey car </a:t>
            </a:r>
            <a:r>
              <a:rPr lang="en-US" dirty="0">
                <a:solidFill>
                  <a:srgbClr val="1F497D">
                    <a:lumMod val="50000"/>
                  </a:srgbClr>
                </a:solidFill>
              </a:rPr>
              <a:t>has twice the mass as the blue car</a:t>
            </a:r>
            <a:r>
              <a:rPr kumimoji="0" lang="en-US" sz="1800" b="0" i="0" u="none" strike="noStrike" kern="1200" cap="none" spc="0" normalizeH="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t>
            </a:r>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1"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2"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same momentum as blue car.</a:t>
            </a:r>
          </a:p>
        </p:txBody>
      </p:sp>
      <p:sp>
        <p:nvSpPr>
          <p:cNvPr id="26" name="TextBox 25"/>
          <p:cNvSpPr txBox="1"/>
          <p:nvPr/>
        </p:nvSpPr>
        <p:spPr>
          <a:xfrm>
            <a:off x="457201"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2"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Two times bigger than the momentum of the blue car.</a:t>
            </a:r>
          </a:p>
        </p:txBody>
      </p:sp>
      <p:sp>
        <p:nvSpPr>
          <p:cNvPr id="28" name="TextBox 27"/>
          <p:cNvSpPr txBox="1"/>
          <p:nvPr/>
        </p:nvSpPr>
        <p:spPr>
          <a:xfrm>
            <a:off x="457201"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2"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Four times bigger than the momentum of the blue car.</a:t>
            </a:r>
          </a:p>
        </p:txBody>
      </p:sp>
      <p:sp>
        <p:nvSpPr>
          <p:cNvPr id="4" name="Rectangle 3"/>
          <p:cNvSpPr/>
          <p:nvPr/>
        </p:nvSpPr>
        <p:spPr>
          <a:xfrm>
            <a:off x="457199" y="3094045"/>
            <a:ext cx="8248651" cy="369332"/>
          </a:xfrm>
          <a:prstGeom prst="rect">
            <a:avLst/>
          </a:prstGeom>
        </p:spPr>
        <p:txBody>
          <a:bodyPr wrap="square">
            <a:spAutoFit/>
          </a:bodyPr>
          <a:lstStyle/>
          <a:p>
            <a:pPr marL="355600" indent="-355600"/>
            <a:r>
              <a:rPr lang="en-US" dirty="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rPr>
              <a:t>What is the momentum of the grey car?</a:t>
            </a:r>
            <a:endParaRPr lang="en-GB" dirty="0">
              <a:solidFill>
                <a:schemeClr val="tx2">
                  <a:lumMod val="50000"/>
                </a:schemeClr>
              </a:solidFill>
            </a:endParaRPr>
          </a:p>
        </p:txBody>
      </p:sp>
      <p:grpSp>
        <p:nvGrpSpPr>
          <p:cNvPr id="6" name="Group 5">
            <a:extLst>
              <a:ext uri="{FF2B5EF4-FFF2-40B4-BE49-F238E27FC236}">
                <a16:creationId xmlns:a16="http://schemas.microsoft.com/office/drawing/2014/main" id="{44BD0414-ABCF-4A80-9CDF-30C701801C55}"/>
              </a:ext>
            </a:extLst>
          </p:cNvPr>
          <p:cNvGrpSpPr/>
          <p:nvPr/>
        </p:nvGrpSpPr>
        <p:grpSpPr>
          <a:xfrm>
            <a:off x="930276" y="1834535"/>
            <a:ext cx="7361178" cy="913269"/>
            <a:chOff x="930276" y="2081274"/>
            <a:chExt cx="7361178" cy="913269"/>
          </a:xfrm>
        </p:grpSpPr>
        <p:grpSp>
          <p:nvGrpSpPr>
            <p:cNvPr id="5" name="Group 4">
              <a:extLst>
                <a:ext uri="{FF2B5EF4-FFF2-40B4-BE49-F238E27FC236}">
                  <a16:creationId xmlns:a16="http://schemas.microsoft.com/office/drawing/2014/main" id="{5AEEEAB7-BA28-4825-9737-A247D94101E7}"/>
                </a:ext>
              </a:extLst>
            </p:cNvPr>
            <p:cNvGrpSpPr/>
            <p:nvPr/>
          </p:nvGrpSpPr>
          <p:grpSpPr>
            <a:xfrm>
              <a:off x="4889120" y="2095032"/>
              <a:ext cx="3402334" cy="899511"/>
              <a:chOff x="4889120" y="2095032"/>
              <a:chExt cx="3402334" cy="899511"/>
            </a:xfrm>
          </p:grpSpPr>
          <p:sp>
            <p:nvSpPr>
              <p:cNvPr id="43" name="TextBox 42"/>
              <p:cNvSpPr txBox="1"/>
              <p:nvPr/>
            </p:nvSpPr>
            <p:spPr>
              <a:xfrm>
                <a:off x="6671454" y="2095032"/>
                <a:ext cx="1620000" cy="540000"/>
              </a:xfrm>
              <a:prstGeom prst="rect">
                <a:avLst/>
              </a:prstGeom>
              <a:noFill/>
            </p:spPr>
            <p:txBody>
              <a:bodyPr wrap="square" rtlCol="0" anchor="ctr" anchorCtr="0">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rPr>
                  <a:t>p = </a:t>
                </a:r>
                <a:r>
                  <a:rPr lang="en-GB" sz="2600" b="1" dirty="0">
                    <a:solidFill>
                      <a:srgbClr val="C00000"/>
                    </a:solidFill>
                    <a:latin typeface="Verdana" panose="020B0604030504040204" pitchFamily="34" charset="0"/>
                    <a:ea typeface="Verdana" panose="020B0604030504040204" pitchFamily="34" charset="0"/>
                  </a:rPr>
                  <a:t>m</a:t>
                </a:r>
                <a:r>
                  <a:rPr lang="en-GB" dirty="0">
                    <a:solidFill>
                      <a:schemeClr val="tx2">
                        <a:lumMod val="50000"/>
                      </a:schemeClr>
                    </a:solidFill>
                    <a:latin typeface="Verdana" panose="020B0604030504040204" pitchFamily="34" charset="0"/>
                    <a:ea typeface="Verdana" panose="020B0604030504040204" pitchFamily="34" charset="0"/>
                  </a:rPr>
                  <a:t> x v</a:t>
                </a:r>
              </a:p>
            </p:txBody>
          </p:sp>
          <p:pic>
            <p:nvPicPr>
              <p:cNvPr id="31" name="Picture 30">
                <a:extLst>
                  <a:ext uri="{FF2B5EF4-FFF2-40B4-BE49-F238E27FC236}">
                    <a16:creationId xmlns:a16="http://schemas.microsoft.com/office/drawing/2014/main" id="{D5F101D8-FCFE-433C-9F61-84A2B911D424}"/>
                  </a:ext>
                </a:extLst>
              </p:cNvPr>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4889120" y="2275521"/>
                <a:ext cx="1790371" cy="719022"/>
              </a:xfrm>
              <a:prstGeom prst="rect">
                <a:avLst/>
              </a:prstGeom>
            </p:spPr>
          </p:pic>
        </p:grpSp>
        <p:grpSp>
          <p:nvGrpSpPr>
            <p:cNvPr id="35" name="Group 34">
              <a:extLst>
                <a:ext uri="{FF2B5EF4-FFF2-40B4-BE49-F238E27FC236}">
                  <a16:creationId xmlns:a16="http://schemas.microsoft.com/office/drawing/2014/main" id="{F7B5842A-B35F-4869-AB2C-6D4E11872FB9}"/>
                </a:ext>
              </a:extLst>
            </p:cNvPr>
            <p:cNvGrpSpPr/>
            <p:nvPr/>
          </p:nvGrpSpPr>
          <p:grpSpPr>
            <a:xfrm>
              <a:off x="930276" y="2081274"/>
              <a:ext cx="3371932" cy="911208"/>
              <a:chOff x="801561" y="2095032"/>
              <a:chExt cx="3371932" cy="911208"/>
            </a:xfrm>
          </p:grpSpPr>
          <p:sp>
            <p:nvSpPr>
              <p:cNvPr id="41" name="TextBox 40">
                <a:extLst>
                  <a:ext uri="{FF2B5EF4-FFF2-40B4-BE49-F238E27FC236}">
                    <a16:creationId xmlns:a16="http://schemas.microsoft.com/office/drawing/2014/main" id="{42D573CE-0095-44B9-A446-6109005F399E}"/>
                  </a:ext>
                </a:extLst>
              </p:cNvPr>
              <p:cNvSpPr txBox="1"/>
              <p:nvPr/>
            </p:nvSpPr>
            <p:spPr>
              <a:xfrm>
                <a:off x="2553493" y="2095032"/>
                <a:ext cx="1620000" cy="540000"/>
              </a:xfrm>
              <a:prstGeom prst="rect">
                <a:avLst/>
              </a:prstGeom>
              <a:noFill/>
            </p:spPr>
            <p:txBody>
              <a:bodyPr wrap="square" rtlCol="0" anchor="ctr" anchorCtr="0">
                <a:noAutofit/>
              </a:bodyPr>
              <a:lstStyle/>
              <a:p>
                <a:pPr algn="ctr"/>
                <a:r>
                  <a:rPr lang="en-GB" dirty="0">
                    <a:solidFill>
                      <a:schemeClr val="tx2">
                        <a:lumMod val="50000"/>
                      </a:schemeClr>
                    </a:solidFill>
                    <a:latin typeface="Verdana" panose="020B0604030504040204" pitchFamily="34" charset="0"/>
                    <a:ea typeface="Verdana" panose="020B0604030504040204" pitchFamily="34" charset="0"/>
                  </a:rPr>
                  <a:t>p = m x </a:t>
                </a:r>
                <a:r>
                  <a:rPr lang="en-GB" sz="1300" b="1" dirty="0">
                    <a:solidFill>
                      <a:srgbClr val="C00000"/>
                    </a:solidFill>
                    <a:latin typeface="Verdana" panose="020B0604030504040204" pitchFamily="34" charset="0"/>
                    <a:ea typeface="Verdana" panose="020B0604030504040204" pitchFamily="34" charset="0"/>
                  </a:rPr>
                  <a:t>v</a:t>
                </a:r>
              </a:p>
            </p:txBody>
          </p:sp>
          <p:pic>
            <p:nvPicPr>
              <p:cNvPr id="40" name="Picture 39">
                <a:extLst>
                  <a:ext uri="{FF2B5EF4-FFF2-40B4-BE49-F238E27FC236}">
                    <a16:creationId xmlns:a16="http://schemas.microsoft.com/office/drawing/2014/main" id="{6AEAF836-A139-4A46-9EC3-E239DF3D5EE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561" y="2287218"/>
                <a:ext cx="1790371" cy="719022"/>
              </a:xfrm>
              <a:prstGeom prst="rect">
                <a:avLst/>
              </a:prstGeom>
            </p:spPr>
          </p:pic>
        </p:grpSp>
      </p:grpSp>
      <p:sp>
        <p:nvSpPr>
          <p:cNvPr id="30" name="Rounded Rectangle 18">
            <a:hlinkClick r:id="rId5" action="ppaction://hlinksldjump"/>
            <a:extLst>
              <a:ext uri="{FF2B5EF4-FFF2-40B4-BE49-F238E27FC236}">
                <a16:creationId xmlns:a16="http://schemas.microsoft.com/office/drawing/2014/main" id="{1C8FBFB4-E335-4211-94F2-0410DBAE9FF0}"/>
              </a:ext>
            </a:extLst>
          </p:cNvPr>
          <p:cNvSpPr/>
          <p:nvPr/>
        </p:nvSpPr>
        <p:spPr>
          <a:xfrm>
            <a:off x="7884488" y="145168"/>
            <a:ext cx="1080000" cy="360000"/>
          </a:xfrm>
          <a:prstGeom prst="roundRect">
            <a:avLst/>
          </a:prstGeom>
          <a:solidFill>
            <a:srgbClr val="604A7B"/>
          </a:solidFill>
          <a:ln>
            <a:solidFill>
              <a:schemeClr val="accent6">
                <a:lumMod val="5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Verdana" panose="020B0604030504040204" pitchFamily="34" charset="0"/>
                <a:ea typeface="Verdana" panose="020B0604030504040204" pitchFamily="34" charset="0"/>
              </a:rPr>
              <a:t>Home</a:t>
            </a:r>
          </a:p>
        </p:txBody>
      </p:sp>
    </p:spTree>
    <p:extLst>
      <p:ext uri="{BB962C8B-B14F-4D97-AF65-F5344CB8AC3E}">
        <p14:creationId xmlns:p14="http://schemas.microsoft.com/office/powerpoint/2010/main" val="37878432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Rugby tackle</a:t>
            </a:r>
            <a:endParaRPr kumimoji="0" lang="en-GB" sz="20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6" name="Text Placeholder 16"/>
          <p:cNvSpPr txBox="1">
            <a:spLocks/>
          </p:cNvSpPr>
          <p:nvPr/>
        </p:nvSpPr>
        <p:spPr>
          <a:xfrm>
            <a:off x="457200" y="863126"/>
            <a:ext cx="8039100" cy="1353718"/>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4000"/>
              </a:lnSpc>
              <a:defRPr/>
            </a:pPr>
            <a:endParaRPr lang="en-US" dirty="0"/>
          </a:p>
          <a:p>
            <a:pPr>
              <a:lnSpc>
                <a:spcPct val="134000"/>
              </a:lnSpc>
              <a:defRPr/>
            </a:pPr>
            <a:r>
              <a:rPr lang="en-US" dirty="0"/>
              <a:t> </a:t>
            </a:r>
          </a:p>
        </p:txBody>
      </p:sp>
      <p:sp>
        <p:nvSpPr>
          <p:cNvPr id="12" name="Text Placeholder 16">
            <a:extLst>
              <a:ext uri="{FF2B5EF4-FFF2-40B4-BE49-F238E27FC236}">
                <a16:creationId xmlns:a16="http://schemas.microsoft.com/office/drawing/2014/main" id="{1CF7BBE9-B59F-4F2D-A788-07DF6803F160}"/>
              </a:ext>
            </a:extLst>
          </p:cNvPr>
          <p:cNvSpPr txBox="1">
            <a:spLocks/>
          </p:cNvSpPr>
          <p:nvPr/>
        </p:nvSpPr>
        <p:spPr>
          <a:xfrm>
            <a:off x="609600" y="1015526"/>
            <a:ext cx="8039100" cy="1353718"/>
          </a:xfrm>
          <a:prstGeom prst="rect">
            <a:avLst/>
          </a:prstGeom>
        </p:spPr>
        <p:txBody>
          <a:bodyPr vert="horz" lIns="91440" tIns="45720" rIns="91440" bIns="45720" rtlCol="0">
            <a:no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4000"/>
              </a:lnSpc>
              <a:defRPr/>
            </a:pPr>
            <a:r>
              <a:rPr lang="en-US" dirty="0"/>
              <a:t>One rugby player tackles another.</a:t>
            </a:r>
          </a:p>
          <a:p>
            <a:pPr>
              <a:lnSpc>
                <a:spcPct val="134000"/>
              </a:lnSpc>
              <a:defRPr/>
            </a:pPr>
            <a:r>
              <a:rPr lang="en-US" dirty="0"/>
              <a:t>Before the tackle the players were running towards each other.</a:t>
            </a:r>
          </a:p>
          <a:p>
            <a:pPr>
              <a:lnSpc>
                <a:spcPct val="134000"/>
              </a:lnSpc>
              <a:defRPr/>
            </a:pPr>
            <a:r>
              <a:rPr lang="en-US" dirty="0"/>
              <a:t>The size of momentum of each player was the same.</a:t>
            </a:r>
          </a:p>
          <a:p>
            <a:pPr>
              <a:lnSpc>
                <a:spcPct val="134000"/>
              </a:lnSpc>
              <a:defRPr/>
            </a:pPr>
            <a:endParaRPr lang="en-US" dirty="0"/>
          </a:p>
        </p:txBody>
      </p:sp>
      <p:pic>
        <p:nvPicPr>
          <p:cNvPr id="3" name="Picture 2">
            <a:extLst>
              <a:ext uri="{FF2B5EF4-FFF2-40B4-BE49-F238E27FC236}">
                <a16:creationId xmlns:a16="http://schemas.microsoft.com/office/drawing/2014/main" id="{995586F2-CCE6-4CC5-B0EC-1D47EFCE941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21082" y="2598925"/>
            <a:ext cx="4857861" cy="3215803"/>
          </a:xfrm>
          <a:prstGeom prst="rect">
            <a:avLst/>
          </a:prstGeom>
        </p:spPr>
      </p:pic>
    </p:spTree>
    <p:extLst>
      <p:ext uri="{BB962C8B-B14F-4D97-AF65-F5344CB8AC3E}">
        <p14:creationId xmlns:p14="http://schemas.microsoft.com/office/powerpoint/2010/main" val="19701193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C10F4C35-787E-4D49-889F-8810F04D4084}"/>
              </a:ext>
            </a:extLst>
          </p:cNvPr>
          <p:cNvPicPr>
            <a:picLocks noChangeAspect="1"/>
          </p:cNvPicPr>
          <p:nvPr/>
        </p:nvPicPr>
        <p:blipFill>
          <a:blip r:embed="rId3"/>
          <a:stretch>
            <a:fillRect/>
          </a:stretch>
        </p:blipFill>
        <p:spPr>
          <a:xfrm>
            <a:off x="0" y="625946"/>
            <a:ext cx="9144000" cy="6232054"/>
          </a:xfrm>
          <a:prstGeom prst="rect">
            <a:avLst/>
          </a:prstGeom>
        </p:spPr>
      </p:pic>
      <p:sp>
        <p:nvSpPr>
          <p:cNvPr id="11" name="Title 1"/>
          <p:cNvSpPr txBox="1">
            <a:spLocks/>
          </p:cNvSpPr>
          <p:nvPr/>
        </p:nvSpPr>
        <p:spPr>
          <a:xfrm>
            <a:off x="143751" y="26336"/>
            <a:ext cx="8820737" cy="576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2000" b="1"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Rugby Tackle</a:t>
            </a:r>
            <a:endParaRPr kumimoji="0" lang="en-GB" sz="20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Text Placeholder 16"/>
          <p:cNvSpPr txBox="1">
            <a:spLocks/>
          </p:cNvSpPr>
          <p:nvPr/>
        </p:nvSpPr>
        <p:spPr>
          <a:xfrm>
            <a:off x="457200" y="864000"/>
            <a:ext cx="8248650" cy="877714"/>
          </a:xfrm>
          <a:prstGeom prst="rect">
            <a:avLst/>
          </a:prstGeom>
        </p:spPr>
        <p:txBody>
          <a:bodyPr vert="horz" lIns="91440" tIns="45720" rIns="91440" bIns="45720" rtlCol="0">
            <a:normAutofit/>
          </a:bodyPr>
          <a:lstStyle>
            <a:lvl1pPr marL="0" indent="0" algn="l" defTabSz="914400" rtl="0" eaLnBrk="1" latinLnBrk="0" hangingPunct="1">
              <a:lnSpc>
                <a:spcPct val="114000"/>
              </a:lnSpc>
              <a:spcBef>
                <a:spcPct val="20000"/>
              </a:spcBef>
              <a:buFont typeface="+mj-lt"/>
              <a:buNone/>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1pPr>
            <a:lvl2pPr marL="971550" indent="-514350" algn="l" defTabSz="914400" rtl="0" eaLnBrk="1" latinLnBrk="0" hangingPunct="1">
              <a:spcBef>
                <a:spcPct val="20000"/>
              </a:spcBef>
              <a:buFont typeface="Arial" panose="020B0604020202020204" pitchFamily="34"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2pPr>
            <a:lvl3pPr marL="1485900" indent="-571500" algn="l" defTabSz="914400" rtl="0" eaLnBrk="1" latinLnBrk="0" hangingPunct="1">
              <a:spcBef>
                <a:spcPct val="20000"/>
              </a:spcBef>
              <a:buFont typeface="Courier New" panose="02070309020205020404" pitchFamily="49" charset="0"/>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3pPr>
            <a:lvl4pPr marL="1974850" indent="-539750" algn="l" defTabSz="914400" rtl="0" eaLnBrk="1" latinLnBrk="0" hangingPunct="1">
              <a:spcBef>
                <a:spcPct val="20000"/>
              </a:spcBef>
              <a:buFont typeface="Wingdings" panose="05000000000000000000" pitchFamily="2" charset="2"/>
              <a:buChar char="§"/>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4pPr>
            <a:lvl5pPr marL="2514600" indent="-539750" algn="l" defTabSz="914400" rtl="0" eaLnBrk="1" latinLnBrk="0" hangingPunct="1">
              <a:spcBef>
                <a:spcPct val="20000"/>
              </a:spcBef>
              <a:buFont typeface="Courier New" panose="02070309020205020404" pitchFamily="49" charset="0"/>
              <a:buChar char="o"/>
              <a:defRPr sz="1800" kern="1200">
                <a:solidFill>
                  <a:schemeClr val="tx2">
                    <a:lumMod val="50000"/>
                  </a:schemeClr>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63538" marR="0" lvl="0" indent="-363538" algn="l" defTabSz="914400" rtl="0" eaLnBrk="1" fontAlgn="auto" latinLnBrk="0" hangingPunct="1">
              <a:lnSpc>
                <a:spcPct val="114000"/>
              </a:lnSpc>
              <a:spcBef>
                <a:spcPct val="20000"/>
              </a:spcBef>
              <a:spcAft>
                <a:spcPts val="0"/>
              </a:spcAft>
              <a:buClrTx/>
              <a:buSzTx/>
              <a:tabLst/>
              <a:defRPr/>
            </a:pPr>
            <a:r>
              <a:rPr kumimoji="0" lang="en-US" sz="1800" b="1"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	</a:t>
            </a:r>
            <a:r>
              <a:rPr lang="en-US" dirty="0">
                <a:solidFill>
                  <a:srgbClr val="1F497D">
                    <a:lumMod val="50000"/>
                  </a:srgbClr>
                </a:solidFill>
              </a:rPr>
              <a:t>How will they move after the tackle</a:t>
            </a:r>
            <a:r>
              <a:rPr kumimoji="0" lang="en-US" sz="1800" b="0" i="0" u="none" strike="noStrike" kern="1200" cap="none" spc="0" normalizeH="0" baseline="0" noProof="0" dirty="0">
                <a:ln>
                  <a:noFill/>
                </a:ln>
                <a:solidFill>
                  <a:srgbClr val="1F497D">
                    <a:lumMod val="50000"/>
                  </a:srgbClr>
                </a:solidFill>
                <a:effectLst/>
                <a:uLnTx/>
                <a:uFillTx/>
                <a:latin typeface="Verdana" panose="020B0604030504040204" pitchFamily="34" charset="0"/>
                <a:ea typeface="Verdana" panose="020B0604030504040204" pitchFamily="34" charset="0"/>
                <a:cs typeface="Verdana" panose="020B0604030504040204" pitchFamily="34" charset="0"/>
              </a:rPr>
              <a:t>?</a:t>
            </a:r>
          </a:p>
        </p:txBody>
      </p:sp>
      <p:sp>
        <p:nvSpPr>
          <p:cNvPr id="20" name="Rectangle 19"/>
          <p:cNvSpPr/>
          <p:nvPr/>
        </p:nvSpPr>
        <p:spPr>
          <a:xfrm>
            <a:off x="402385" y="3574076"/>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02385" y="4233894"/>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57200" y="3659410"/>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A</a:t>
            </a:r>
          </a:p>
        </p:txBody>
      </p:sp>
      <p:sp>
        <p:nvSpPr>
          <p:cNvPr id="25" name="TextBox 24"/>
          <p:cNvSpPr txBox="1"/>
          <p:nvPr/>
        </p:nvSpPr>
        <p:spPr>
          <a:xfrm>
            <a:off x="977841" y="3657081"/>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player with the ball will be pushed backwards. </a:t>
            </a:r>
          </a:p>
        </p:txBody>
      </p:sp>
      <p:sp>
        <p:nvSpPr>
          <p:cNvPr id="26" name="TextBox 25"/>
          <p:cNvSpPr txBox="1"/>
          <p:nvPr/>
        </p:nvSpPr>
        <p:spPr>
          <a:xfrm>
            <a:off x="457200" y="4319228"/>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B</a:t>
            </a:r>
          </a:p>
        </p:txBody>
      </p:sp>
      <p:sp>
        <p:nvSpPr>
          <p:cNvPr id="27" name="TextBox 26"/>
          <p:cNvSpPr txBox="1"/>
          <p:nvPr/>
        </p:nvSpPr>
        <p:spPr>
          <a:xfrm>
            <a:off x="977841" y="4316899"/>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player who makes the tackle is pushed backwards.</a:t>
            </a:r>
          </a:p>
        </p:txBody>
      </p:sp>
      <p:grpSp>
        <p:nvGrpSpPr>
          <p:cNvPr id="5" name="Group 4"/>
          <p:cNvGrpSpPr/>
          <p:nvPr/>
        </p:nvGrpSpPr>
        <p:grpSpPr>
          <a:xfrm>
            <a:off x="402385" y="4893712"/>
            <a:ext cx="8303467" cy="540142"/>
            <a:chOff x="402385" y="4893712"/>
            <a:chExt cx="8303467" cy="540142"/>
          </a:xfrm>
        </p:grpSpPr>
        <p:sp>
          <p:nvSpPr>
            <p:cNvPr id="22" name="Rectangle 21"/>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C</a:t>
              </a:r>
            </a:p>
          </p:txBody>
        </p:sp>
        <p:sp>
          <p:nvSpPr>
            <p:cNvPr id="29" name="TextBox 28"/>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Neither player is pushed backwards (they both stop).</a:t>
              </a:r>
            </a:p>
          </p:txBody>
        </p:sp>
      </p:grpSp>
      <p:pic>
        <p:nvPicPr>
          <p:cNvPr id="37" name="Picture 36">
            <a:extLst>
              <a:ext uri="{FF2B5EF4-FFF2-40B4-BE49-F238E27FC236}">
                <a16:creationId xmlns:a16="http://schemas.microsoft.com/office/drawing/2014/main" id="{995586F2-CCE6-4CC5-B0EC-1D47EFCE941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4456" y="1336536"/>
            <a:ext cx="3089665" cy="2045294"/>
          </a:xfrm>
          <a:prstGeom prst="rect">
            <a:avLst/>
          </a:prstGeom>
        </p:spPr>
      </p:pic>
      <p:grpSp>
        <p:nvGrpSpPr>
          <p:cNvPr id="38" name="Group 37"/>
          <p:cNvGrpSpPr/>
          <p:nvPr/>
        </p:nvGrpSpPr>
        <p:grpSpPr>
          <a:xfrm>
            <a:off x="402385" y="5553530"/>
            <a:ext cx="8303467" cy="540142"/>
            <a:chOff x="402385" y="4893712"/>
            <a:chExt cx="8303467" cy="540142"/>
          </a:xfrm>
        </p:grpSpPr>
        <p:sp>
          <p:nvSpPr>
            <p:cNvPr id="39" name="Rectangle 38"/>
            <p:cNvSpPr/>
            <p:nvPr/>
          </p:nvSpPr>
          <p:spPr>
            <a:xfrm>
              <a:off x="402385" y="4893712"/>
              <a:ext cx="8303467" cy="540142"/>
            </a:xfrm>
            <a:prstGeom prst="rect">
              <a:avLst/>
            </a:prstGeom>
            <a:solidFill>
              <a:srgbClr val="FAFAEA"/>
            </a:solidFill>
            <a:ln>
              <a:solidFill>
                <a:srgbClr val="1025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p:cNvSpPr txBox="1"/>
            <p:nvPr/>
          </p:nvSpPr>
          <p:spPr>
            <a:xfrm>
              <a:off x="457200" y="4979046"/>
              <a:ext cx="465826" cy="369332"/>
            </a:xfrm>
            <a:prstGeom prst="rect">
              <a:avLst/>
            </a:prstGeom>
            <a:noFill/>
          </p:spPr>
          <p:txBody>
            <a:bodyPr wrap="square" rtlCol="0">
              <a:spAutoFit/>
            </a:bodyPr>
            <a:lstStyle/>
            <a:p>
              <a:pPr algn="ctr"/>
              <a:r>
                <a:rPr lang="en-GB" dirty="0">
                  <a:solidFill>
                    <a:srgbClr val="10253F"/>
                  </a:solidFill>
                  <a:latin typeface="Verdana" panose="020B0604030504040204" pitchFamily="34" charset="0"/>
                  <a:ea typeface="Verdana" panose="020B0604030504040204" pitchFamily="34" charset="0"/>
                </a:rPr>
                <a:t>D</a:t>
              </a:r>
            </a:p>
          </p:txBody>
        </p:sp>
        <p:sp>
          <p:nvSpPr>
            <p:cNvPr id="41" name="TextBox 40"/>
            <p:cNvSpPr txBox="1"/>
            <p:nvPr/>
          </p:nvSpPr>
          <p:spPr>
            <a:xfrm>
              <a:off x="977841" y="4976717"/>
              <a:ext cx="7728009" cy="369332"/>
            </a:xfrm>
            <a:prstGeom prst="rect">
              <a:avLst/>
            </a:prstGeom>
            <a:noFill/>
          </p:spPr>
          <p:txBody>
            <a:bodyPr wrap="square" rtlCol="0" anchor="ctr" anchorCtr="0">
              <a:noAutofit/>
            </a:bodyPr>
            <a:lstStyle/>
            <a:p>
              <a:r>
                <a:rPr lang="en-GB" dirty="0">
                  <a:solidFill>
                    <a:srgbClr val="10253F"/>
                  </a:solidFill>
                  <a:latin typeface="Verdana" panose="020B0604030504040204" pitchFamily="34" charset="0"/>
                  <a:ea typeface="Verdana" panose="020B0604030504040204" pitchFamily="34" charset="0"/>
                </a:rPr>
                <a:t>The smaller player will be pushed backwards.</a:t>
              </a:r>
            </a:p>
          </p:txBody>
        </p:sp>
      </p:grpSp>
    </p:spTree>
    <p:extLst>
      <p:ext uri="{BB962C8B-B14F-4D97-AF65-F5344CB8AC3E}">
        <p14:creationId xmlns:p14="http://schemas.microsoft.com/office/powerpoint/2010/main" val="3869578343"/>
      </p:ext>
    </p:extLst>
  </p:cSld>
  <p:clrMapOvr>
    <a:masterClrMapping/>
  </p:clrMapOvr>
  <p:timing>
    <p:tnLst>
      <p:par>
        <p:cTn id="1" dur="indefinite" restart="never" nodeType="tmRoot"/>
      </p:par>
    </p:tnLst>
  </p:timing>
</p:sld>
</file>

<file path=ppt/theme/theme1.xml><?xml version="1.0" encoding="utf-8"?>
<a:theme xmlns:a="http://schemas.openxmlformats.org/drawingml/2006/main" name=".BEST_Template_Physics_Slides">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FM_6_3_Slides_Key concept - Changing momentum.potx" id="{E05F7633-1225-49E0-85DF-DC36D6F14607}" vid="{14E47C7C-FF0C-4171-8875-F408E42449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PFM_6_3_Slides_Key concept - Changing momentum</Template>
  <TotalTime>1836</TotalTime>
  <Words>4403</Words>
  <Application>Microsoft Office PowerPoint</Application>
  <PresentationFormat>On-screen Show (4:3)</PresentationFormat>
  <Paragraphs>587</Paragraphs>
  <Slides>34</Slides>
  <Notes>34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Arial Black</vt:lpstr>
      <vt:lpstr>Calibri</vt:lpstr>
      <vt:lpstr>Calibri Light</vt:lpstr>
      <vt:lpstr>Cambria Math</vt:lpstr>
      <vt:lpstr>Verdana</vt:lpstr>
      <vt:lpstr>.BEST_Template_Physics_Slides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 Carson</dc:creator>
  <cp:lastModifiedBy>Peter Fairhurst</cp:lastModifiedBy>
  <cp:revision>251</cp:revision>
  <dcterms:created xsi:type="dcterms:W3CDTF">2022-05-03T10:43:01Z</dcterms:created>
  <dcterms:modified xsi:type="dcterms:W3CDTF">2022-10-19T14:11:56Z</dcterms:modified>
</cp:coreProperties>
</file>